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398" r:id="rId2"/>
    <p:sldId id="399" r:id="rId3"/>
    <p:sldId id="496" r:id="rId4"/>
    <p:sldId id="545" r:id="rId5"/>
    <p:sldId id="256" r:id="rId6"/>
    <p:sldId id="535" r:id="rId7"/>
    <p:sldId id="536" r:id="rId8"/>
    <p:sldId id="537" r:id="rId9"/>
    <p:sldId id="538" r:id="rId10"/>
    <p:sldId id="539" r:id="rId11"/>
    <p:sldId id="541" r:id="rId12"/>
    <p:sldId id="542" r:id="rId13"/>
    <p:sldId id="543" r:id="rId14"/>
    <p:sldId id="544" r:id="rId15"/>
    <p:sldId id="546" r:id="rId16"/>
    <p:sldId id="547" r:id="rId17"/>
    <p:sldId id="548" r:id="rId18"/>
    <p:sldId id="549" r:id="rId19"/>
    <p:sldId id="551" r:id="rId20"/>
    <p:sldId id="533" r:id="rId21"/>
    <p:sldId id="552" r:id="rId22"/>
    <p:sldId id="553" r:id="rId23"/>
    <p:sldId id="554" r:id="rId24"/>
    <p:sldId id="555" r:id="rId25"/>
    <p:sldId id="556" r:id="rId26"/>
    <p:sldId id="557" r:id="rId27"/>
    <p:sldId id="558" r:id="rId28"/>
    <p:sldId id="481" r:id="rId29"/>
  </p:sldIdLst>
  <p:sldSz cx="9144000" cy="5143500" type="screen16x9"/>
  <p:notesSz cx="9144000" cy="51435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00659"/>
    <a:srgbClr val="131415"/>
    <a:srgbClr val="91A3AD"/>
    <a:srgbClr val="1C1F20"/>
    <a:srgbClr val="D9D9D9"/>
    <a:srgbClr val="000000"/>
    <a:srgbClr val="009BEB"/>
    <a:srgbClr val="75838B"/>
    <a:srgbClr val="ED26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Estilo Escuro 2 - Ênfase 1/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Estilo Médio 4 - Ênfas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31" autoAdjust="0"/>
    <p:restoredTop sz="82930" autoAdjust="0"/>
  </p:normalViewPr>
  <p:slideViewPr>
    <p:cSldViewPr>
      <p:cViewPr varScale="1">
        <p:scale>
          <a:sx n="121" d="100"/>
          <a:sy n="121" d="100"/>
        </p:scale>
        <p:origin x="1200" y="96"/>
      </p:cViewPr>
      <p:guideLst>
        <p:guide orient="horz" pos="2880"/>
        <p:guide pos="2160"/>
      </p:guideLst>
    </p:cSldViewPr>
  </p:slideViewPr>
  <p:outlineViewPr>
    <p:cViewPr>
      <p:scale>
        <a:sx n="30" d="100"/>
        <a:sy n="30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2141B6-8E8E-4E1A-B16D-8B3054E1AB03}" type="datetimeFigureOut">
              <a:rPr lang="en-US" smtClean="0"/>
              <a:t>2/17/2023</a:t>
            </a:fld>
            <a:endParaRPr lang="en-US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A75C5F-C1A2-4DE4-85B0-A4DA2723F7A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270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E1270-EED5-423F-AE37-06F846FB9401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38483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Pode ser </a:t>
            </a:r>
            <a:r>
              <a:rPr lang="pt-BR" dirty="0" err="1"/>
              <a:t>extendido</a:t>
            </a:r>
            <a:r>
              <a:rPr lang="pt-BR" dirty="0"/>
              <a:t> com desenvolvimento ou plugins</a:t>
            </a:r>
          </a:p>
          <a:p>
            <a:r>
              <a:rPr lang="pt-BR" dirty="0" err="1"/>
              <a:t>Sast</a:t>
            </a:r>
            <a:r>
              <a:rPr lang="pt-BR" dirty="0"/>
              <a:t>/</a:t>
            </a:r>
            <a:r>
              <a:rPr lang="pt-BR" dirty="0" err="1"/>
              <a:t>Dast</a:t>
            </a:r>
            <a:br>
              <a:rPr lang="pt-BR" dirty="0"/>
            </a:br>
            <a:r>
              <a:rPr lang="pt-BR" dirty="0"/>
              <a:t>relatório de cobertura</a:t>
            </a:r>
          </a:p>
          <a:p>
            <a:r>
              <a:rPr lang="pt-BR" dirty="0" err="1"/>
              <a:t>Find</a:t>
            </a:r>
            <a:r>
              <a:rPr lang="pt-BR" dirty="0"/>
              <a:t> bugs</a:t>
            </a:r>
          </a:p>
          <a:p>
            <a:r>
              <a:rPr lang="pt-BR" dirty="0" err="1"/>
              <a:t>identação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75C5F-C1A2-4DE4-85B0-A4DA2723F7A6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85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Pode ser </a:t>
            </a:r>
            <a:r>
              <a:rPr lang="pt-BR" dirty="0" err="1"/>
              <a:t>extendido</a:t>
            </a:r>
            <a:r>
              <a:rPr lang="pt-BR" dirty="0"/>
              <a:t> com desenvolvimento ou plugins</a:t>
            </a:r>
          </a:p>
          <a:p>
            <a:r>
              <a:rPr lang="pt-BR" dirty="0" err="1"/>
              <a:t>Sast</a:t>
            </a:r>
            <a:r>
              <a:rPr lang="pt-BR" dirty="0"/>
              <a:t>/</a:t>
            </a:r>
            <a:r>
              <a:rPr lang="pt-BR" dirty="0" err="1"/>
              <a:t>Dast</a:t>
            </a:r>
            <a:br>
              <a:rPr lang="pt-BR" dirty="0"/>
            </a:br>
            <a:r>
              <a:rPr lang="pt-BR" dirty="0"/>
              <a:t>relatório de cobertura</a:t>
            </a:r>
          </a:p>
          <a:p>
            <a:r>
              <a:rPr lang="pt-BR" dirty="0" err="1"/>
              <a:t>Find</a:t>
            </a:r>
            <a:r>
              <a:rPr lang="pt-BR" dirty="0"/>
              <a:t> bugs</a:t>
            </a:r>
          </a:p>
          <a:p>
            <a:r>
              <a:rPr lang="pt-BR" dirty="0" err="1"/>
              <a:t>identação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75C5F-C1A2-4DE4-85B0-A4DA2723F7A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920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Pode ser </a:t>
            </a:r>
            <a:r>
              <a:rPr lang="pt-BR" dirty="0" err="1"/>
              <a:t>extendido</a:t>
            </a:r>
            <a:r>
              <a:rPr lang="pt-BR" dirty="0"/>
              <a:t> com desenvolvimento ou plugins</a:t>
            </a:r>
          </a:p>
          <a:p>
            <a:r>
              <a:rPr lang="pt-BR" dirty="0" err="1"/>
              <a:t>Sast</a:t>
            </a:r>
            <a:r>
              <a:rPr lang="pt-BR" dirty="0"/>
              <a:t>/</a:t>
            </a:r>
            <a:r>
              <a:rPr lang="pt-BR" dirty="0" err="1"/>
              <a:t>Dast</a:t>
            </a:r>
            <a:br>
              <a:rPr lang="pt-BR" dirty="0"/>
            </a:br>
            <a:r>
              <a:rPr lang="pt-BR" dirty="0"/>
              <a:t>relatório de cobertura</a:t>
            </a:r>
          </a:p>
          <a:p>
            <a:r>
              <a:rPr lang="pt-BR" dirty="0" err="1"/>
              <a:t>Find</a:t>
            </a:r>
            <a:r>
              <a:rPr lang="pt-BR" dirty="0"/>
              <a:t> bugs</a:t>
            </a:r>
          </a:p>
          <a:p>
            <a:r>
              <a:rPr lang="pt-BR" dirty="0" err="1"/>
              <a:t>identação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75C5F-C1A2-4DE4-85B0-A4DA2723F7A6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763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Pode ser </a:t>
            </a:r>
            <a:r>
              <a:rPr lang="pt-BR" dirty="0" err="1"/>
              <a:t>extendido</a:t>
            </a:r>
            <a:r>
              <a:rPr lang="pt-BR" dirty="0"/>
              <a:t> com desenvolvimento ou plugins</a:t>
            </a:r>
          </a:p>
          <a:p>
            <a:r>
              <a:rPr lang="pt-BR" dirty="0" err="1"/>
              <a:t>Sast</a:t>
            </a:r>
            <a:r>
              <a:rPr lang="pt-BR" dirty="0"/>
              <a:t>/</a:t>
            </a:r>
            <a:r>
              <a:rPr lang="pt-BR" dirty="0" err="1"/>
              <a:t>Dast</a:t>
            </a:r>
            <a:br>
              <a:rPr lang="pt-BR" dirty="0"/>
            </a:br>
            <a:r>
              <a:rPr lang="pt-BR" dirty="0"/>
              <a:t>relatório de cobertura</a:t>
            </a:r>
          </a:p>
          <a:p>
            <a:r>
              <a:rPr lang="pt-BR" dirty="0" err="1"/>
              <a:t>Find</a:t>
            </a:r>
            <a:r>
              <a:rPr lang="pt-BR" dirty="0"/>
              <a:t> bugs</a:t>
            </a:r>
          </a:p>
          <a:p>
            <a:r>
              <a:rPr lang="pt-BR" dirty="0" err="1"/>
              <a:t>identação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75C5F-C1A2-4DE4-85B0-A4DA2723F7A6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9774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Pode ser </a:t>
            </a:r>
            <a:r>
              <a:rPr lang="pt-BR" dirty="0" err="1"/>
              <a:t>extendido</a:t>
            </a:r>
            <a:r>
              <a:rPr lang="pt-BR" dirty="0"/>
              <a:t> com desenvolvimento ou plugins</a:t>
            </a:r>
          </a:p>
          <a:p>
            <a:r>
              <a:rPr lang="pt-BR" dirty="0" err="1"/>
              <a:t>Sast</a:t>
            </a:r>
            <a:r>
              <a:rPr lang="pt-BR" dirty="0"/>
              <a:t>/</a:t>
            </a:r>
            <a:r>
              <a:rPr lang="pt-BR" dirty="0" err="1"/>
              <a:t>Dast</a:t>
            </a:r>
            <a:br>
              <a:rPr lang="pt-BR" dirty="0"/>
            </a:br>
            <a:r>
              <a:rPr lang="pt-BR" dirty="0"/>
              <a:t>relatório de cobertura</a:t>
            </a:r>
          </a:p>
          <a:p>
            <a:r>
              <a:rPr lang="pt-BR" dirty="0" err="1"/>
              <a:t>Find</a:t>
            </a:r>
            <a:r>
              <a:rPr lang="pt-BR" dirty="0"/>
              <a:t> bugs</a:t>
            </a:r>
          </a:p>
          <a:p>
            <a:r>
              <a:rPr lang="pt-BR" dirty="0" err="1"/>
              <a:t>identação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75C5F-C1A2-4DE4-85B0-A4DA2723F7A6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7137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Pode ser </a:t>
            </a:r>
            <a:r>
              <a:rPr lang="pt-BR" dirty="0" err="1"/>
              <a:t>extendido</a:t>
            </a:r>
            <a:r>
              <a:rPr lang="pt-BR" dirty="0"/>
              <a:t> com desenvolvimento ou plugins</a:t>
            </a:r>
          </a:p>
          <a:p>
            <a:r>
              <a:rPr lang="pt-BR" dirty="0" err="1"/>
              <a:t>Sast</a:t>
            </a:r>
            <a:r>
              <a:rPr lang="pt-BR" dirty="0"/>
              <a:t>/</a:t>
            </a:r>
            <a:r>
              <a:rPr lang="pt-BR" dirty="0" err="1"/>
              <a:t>Dast</a:t>
            </a:r>
            <a:br>
              <a:rPr lang="pt-BR" dirty="0"/>
            </a:br>
            <a:r>
              <a:rPr lang="pt-BR" dirty="0"/>
              <a:t>relatório de cobertura</a:t>
            </a:r>
          </a:p>
          <a:p>
            <a:r>
              <a:rPr lang="pt-BR" dirty="0" err="1"/>
              <a:t>Find</a:t>
            </a:r>
            <a:r>
              <a:rPr lang="pt-BR" dirty="0"/>
              <a:t> bugs</a:t>
            </a:r>
          </a:p>
          <a:p>
            <a:r>
              <a:rPr lang="pt-BR" dirty="0" err="1"/>
              <a:t>identação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75C5F-C1A2-4DE4-85B0-A4DA2723F7A6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4614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Pode ser </a:t>
            </a:r>
            <a:r>
              <a:rPr lang="pt-BR" dirty="0" err="1"/>
              <a:t>extendido</a:t>
            </a:r>
            <a:r>
              <a:rPr lang="pt-BR" dirty="0"/>
              <a:t> com desenvolvimento ou plugins</a:t>
            </a:r>
          </a:p>
          <a:p>
            <a:r>
              <a:rPr lang="pt-BR" dirty="0" err="1"/>
              <a:t>Sast</a:t>
            </a:r>
            <a:r>
              <a:rPr lang="pt-BR" dirty="0"/>
              <a:t>/</a:t>
            </a:r>
            <a:r>
              <a:rPr lang="pt-BR" dirty="0" err="1"/>
              <a:t>Dast</a:t>
            </a:r>
            <a:br>
              <a:rPr lang="pt-BR" dirty="0"/>
            </a:br>
            <a:r>
              <a:rPr lang="pt-BR" dirty="0"/>
              <a:t>relatório de cobertura</a:t>
            </a:r>
          </a:p>
          <a:p>
            <a:r>
              <a:rPr lang="pt-BR" dirty="0" err="1"/>
              <a:t>Find</a:t>
            </a:r>
            <a:r>
              <a:rPr lang="pt-BR" dirty="0"/>
              <a:t> bugs</a:t>
            </a:r>
          </a:p>
          <a:p>
            <a:r>
              <a:rPr lang="pt-BR" dirty="0" err="1"/>
              <a:t>identação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75C5F-C1A2-4DE4-85B0-A4DA2723F7A6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4501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75C5F-C1A2-4DE4-85B0-A4DA2723F7A6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8200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75C5F-C1A2-4DE4-85B0-A4DA2723F7A6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000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051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Pode ser </a:t>
            </a:r>
            <a:r>
              <a:rPr lang="pt-BR" dirty="0" err="1"/>
              <a:t>extendido</a:t>
            </a:r>
            <a:r>
              <a:rPr lang="pt-BR" dirty="0"/>
              <a:t> com desenvolvimento ou plugins</a:t>
            </a:r>
          </a:p>
          <a:p>
            <a:r>
              <a:rPr lang="pt-BR" dirty="0" err="1"/>
              <a:t>Sast</a:t>
            </a:r>
            <a:r>
              <a:rPr lang="pt-BR" dirty="0"/>
              <a:t>/</a:t>
            </a:r>
            <a:r>
              <a:rPr lang="pt-BR" dirty="0" err="1"/>
              <a:t>Dast</a:t>
            </a:r>
            <a:br>
              <a:rPr lang="pt-BR" dirty="0"/>
            </a:br>
            <a:r>
              <a:rPr lang="pt-BR" dirty="0"/>
              <a:t>relatório de cobertura</a:t>
            </a:r>
          </a:p>
          <a:p>
            <a:r>
              <a:rPr lang="pt-BR" dirty="0" err="1"/>
              <a:t>Find</a:t>
            </a:r>
            <a:r>
              <a:rPr lang="pt-BR" dirty="0"/>
              <a:t> bugs</a:t>
            </a:r>
          </a:p>
          <a:p>
            <a:r>
              <a:rPr lang="pt-BR" dirty="0" err="1"/>
              <a:t>identação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75C5F-C1A2-4DE4-85B0-A4DA2723F7A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709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Pode ser </a:t>
            </a:r>
            <a:r>
              <a:rPr lang="pt-BR" dirty="0" err="1"/>
              <a:t>extendido</a:t>
            </a:r>
            <a:r>
              <a:rPr lang="pt-BR" dirty="0"/>
              <a:t> com desenvolvimento ou plugins</a:t>
            </a:r>
          </a:p>
          <a:p>
            <a:r>
              <a:rPr lang="pt-BR" dirty="0" err="1"/>
              <a:t>Sast</a:t>
            </a:r>
            <a:r>
              <a:rPr lang="pt-BR" dirty="0"/>
              <a:t>/</a:t>
            </a:r>
            <a:r>
              <a:rPr lang="pt-BR" dirty="0" err="1"/>
              <a:t>Dast</a:t>
            </a:r>
            <a:br>
              <a:rPr lang="pt-BR" dirty="0"/>
            </a:br>
            <a:r>
              <a:rPr lang="pt-BR" dirty="0"/>
              <a:t>relatório de cobertura</a:t>
            </a:r>
          </a:p>
          <a:p>
            <a:r>
              <a:rPr lang="pt-BR" dirty="0" err="1"/>
              <a:t>Find</a:t>
            </a:r>
            <a:r>
              <a:rPr lang="pt-BR" dirty="0"/>
              <a:t> bugs</a:t>
            </a:r>
          </a:p>
          <a:p>
            <a:r>
              <a:rPr lang="pt-BR" dirty="0" err="1"/>
              <a:t>identação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75C5F-C1A2-4DE4-85B0-A4DA2723F7A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27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Pode ser </a:t>
            </a:r>
            <a:r>
              <a:rPr lang="pt-BR" dirty="0" err="1"/>
              <a:t>extendido</a:t>
            </a:r>
            <a:r>
              <a:rPr lang="pt-BR" dirty="0"/>
              <a:t> com desenvolvimento ou plugins</a:t>
            </a:r>
          </a:p>
          <a:p>
            <a:r>
              <a:rPr lang="pt-BR" dirty="0" err="1"/>
              <a:t>Sast</a:t>
            </a:r>
            <a:r>
              <a:rPr lang="pt-BR" dirty="0"/>
              <a:t>/</a:t>
            </a:r>
            <a:r>
              <a:rPr lang="pt-BR" dirty="0" err="1"/>
              <a:t>Dast</a:t>
            </a:r>
            <a:br>
              <a:rPr lang="pt-BR" dirty="0"/>
            </a:br>
            <a:r>
              <a:rPr lang="pt-BR" dirty="0"/>
              <a:t>relatório de cobertura</a:t>
            </a:r>
          </a:p>
          <a:p>
            <a:r>
              <a:rPr lang="pt-BR" dirty="0" err="1"/>
              <a:t>Find</a:t>
            </a:r>
            <a:r>
              <a:rPr lang="pt-BR" dirty="0"/>
              <a:t> bugs</a:t>
            </a:r>
          </a:p>
          <a:p>
            <a:r>
              <a:rPr lang="pt-BR" dirty="0" err="1"/>
              <a:t>identação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75C5F-C1A2-4DE4-85B0-A4DA2723F7A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991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Pode ser </a:t>
            </a:r>
            <a:r>
              <a:rPr lang="pt-BR" dirty="0" err="1"/>
              <a:t>extendido</a:t>
            </a:r>
            <a:r>
              <a:rPr lang="pt-BR" dirty="0"/>
              <a:t> com desenvolvimento ou plugins</a:t>
            </a:r>
          </a:p>
          <a:p>
            <a:r>
              <a:rPr lang="pt-BR" dirty="0" err="1"/>
              <a:t>Sast</a:t>
            </a:r>
            <a:r>
              <a:rPr lang="pt-BR" dirty="0"/>
              <a:t>/</a:t>
            </a:r>
            <a:r>
              <a:rPr lang="pt-BR" dirty="0" err="1"/>
              <a:t>Dast</a:t>
            </a:r>
            <a:br>
              <a:rPr lang="pt-BR" dirty="0"/>
            </a:br>
            <a:r>
              <a:rPr lang="pt-BR" dirty="0"/>
              <a:t>relatório de cobertura</a:t>
            </a:r>
          </a:p>
          <a:p>
            <a:r>
              <a:rPr lang="pt-BR" dirty="0" err="1"/>
              <a:t>Find</a:t>
            </a:r>
            <a:r>
              <a:rPr lang="pt-BR" dirty="0"/>
              <a:t> bugs</a:t>
            </a:r>
          </a:p>
          <a:p>
            <a:r>
              <a:rPr lang="pt-BR" dirty="0" err="1"/>
              <a:t>identação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75C5F-C1A2-4DE4-85B0-A4DA2723F7A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268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Pode ser </a:t>
            </a:r>
            <a:r>
              <a:rPr lang="pt-BR" dirty="0" err="1"/>
              <a:t>extendido</a:t>
            </a:r>
            <a:r>
              <a:rPr lang="pt-BR" dirty="0"/>
              <a:t> com desenvolvimento ou plugins</a:t>
            </a:r>
          </a:p>
          <a:p>
            <a:r>
              <a:rPr lang="pt-BR" dirty="0" err="1"/>
              <a:t>Sast</a:t>
            </a:r>
            <a:r>
              <a:rPr lang="pt-BR" dirty="0"/>
              <a:t>/</a:t>
            </a:r>
            <a:r>
              <a:rPr lang="pt-BR" dirty="0" err="1"/>
              <a:t>Dast</a:t>
            </a:r>
            <a:br>
              <a:rPr lang="pt-BR" dirty="0"/>
            </a:br>
            <a:r>
              <a:rPr lang="pt-BR" dirty="0"/>
              <a:t>relatório de cobertura</a:t>
            </a:r>
          </a:p>
          <a:p>
            <a:r>
              <a:rPr lang="pt-BR" dirty="0" err="1"/>
              <a:t>Find</a:t>
            </a:r>
            <a:r>
              <a:rPr lang="pt-BR" dirty="0"/>
              <a:t> bugs</a:t>
            </a:r>
          </a:p>
          <a:p>
            <a:r>
              <a:rPr lang="pt-BR" dirty="0" err="1"/>
              <a:t>identação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75C5F-C1A2-4DE4-85B0-A4DA2723F7A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240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Pode ser </a:t>
            </a:r>
            <a:r>
              <a:rPr lang="pt-BR" dirty="0" err="1"/>
              <a:t>extendido</a:t>
            </a:r>
            <a:r>
              <a:rPr lang="pt-BR" dirty="0"/>
              <a:t> com desenvolvimento ou plugins</a:t>
            </a:r>
          </a:p>
          <a:p>
            <a:r>
              <a:rPr lang="pt-BR" dirty="0" err="1"/>
              <a:t>Sast</a:t>
            </a:r>
            <a:r>
              <a:rPr lang="pt-BR" dirty="0"/>
              <a:t>/</a:t>
            </a:r>
            <a:r>
              <a:rPr lang="pt-BR" dirty="0" err="1"/>
              <a:t>Dast</a:t>
            </a:r>
            <a:br>
              <a:rPr lang="pt-BR" dirty="0"/>
            </a:br>
            <a:r>
              <a:rPr lang="pt-BR" dirty="0"/>
              <a:t>relatório de cobertura</a:t>
            </a:r>
          </a:p>
          <a:p>
            <a:r>
              <a:rPr lang="pt-BR" dirty="0" err="1"/>
              <a:t>Find</a:t>
            </a:r>
            <a:r>
              <a:rPr lang="pt-BR" dirty="0"/>
              <a:t> bugs</a:t>
            </a:r>
          </a:p>
          <a:p>
            <a:r>
              <a:rPr lang="pt-BR" dirty="0" err="1"/>
              <a:t>identação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75C5F-C1A2-4DE4-85B0-A4DA2723F7A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124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Pode ser </a:t>
            </a:r>
            <a:r>
              <a:rPr lang="pt-BR" dirty="0" err="1"/>
              <a:t>extendido</a:t>
            </a:r>
            <a:r>
              <a:rPr lang="pt-BR" dirty="0"/>
              <a:t> com desenvolvimento ou plugins</a:t>
            </a:r>
          </a:p>
          <a:p>
            <a:r>
              <a:rPr lang="pt-BR" dirty="0" err="1"/>
              <a:t>Sast</a:t>
            </a:r>
            <a:r>
              <a:rPr lang="pt-BR" dirty="0"/>
              <a:t>/</a:t>
            </a:r>
            <a:r>
              <a:rPr lang="pt-BR" dirty="0" err="1"/>
              <a:t>Dast</a:t>
            </a:r>
            <a:br>
              <a:rPr lang="pt-BR" dirty="0"/>
            </a:br>
            <a:r>
              <a:rPr lang="pt-BR" dirty="0"/>
              <a:t>relatório de cobertura</a:t>
            </a:r>
          </a:p>
          <a:p>
            <a:r>
              <a:rPr lang="pt-BR" dirty="0" err="1"/>
              <a:t>Find</a:t>
            </a:r>
            <a:r>
              <a:rPr lang="pt-BR" dirty="0"/>
              <a:t> bugs</a:t>
            </a:r>
          </a:p>
          <a:p>
            <a:r>
              <a:rPr lang="pt-BR" dirty="0" err="1"/>
              <a:t>identação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75C5F-C1A2-4DE4-85B0-A4DA2723F7A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251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Pode ser </a:t>
            </a:r>
            <a:r>
              <a:rPr lang="pt-BR" dirty="0" err="1"/>
              <a:t>extendido</a:t>
            </a:r>
            <a:r>
              <a:rPr lang="pt-BR" dirty="0"/>
              <a:t> com desenvolvimento ou plugins</a:t>
            </a:r>
          </a:p>
          <a:p>
            <a:r>
              <a:rPr lang="pt-BR" dirty="0" err="1"/>
              <a:t>Sast</a:t>
            </a:r>
            <a:r>
              <a:rPr lang="pt-BR" dirty="0"/>
              <a:t>/</a:t>
            </a:r>
            <a:r>
              <a:rPr lang="pt-BR" dirty="0" err="1"/>
              <a:t>Dast</a:t>
            </a:r>
            <a:br>
              <a:rPr lang="pt-BR" dirty="0"/>
            </a:br>
            <a:r>
              <a:rPr lang="pt-BR" dirty="0"/>
              <a:t>relatório de cobertura</a:t>
            </a:r>
          </a:p>
          <a:p>
            <a:r>
              <a:rPr lang="pt-BR" dirty="0" err="1"/>
              <a:t>Find</a:t>
            </a:r>
            <a:r>
              <a:rPr lang="pt-BR" dirty="0"/>
              <a:t> bugs</a:t>
            </a:r>
          </a:p>
          <a:p>
            <a:r>
              <a:rPr lang="pt-BR" dirty="0" err="1"/>
              <a:t>identação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75C5F-C1A2-4DE4-85B0-A4DA2723F7A6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933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664207" y="460248"/>
            <a:ext cx="5580888" cy="438912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6888" y="1375506"/>
            <a:ext cx="7230222" cy="2768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3475" y="1350312"/>
            <a:ext cx="3801745" cy="2911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08274" y="1350312"/>
            <a:ext cx="4022725" cy="33305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2/17/2023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2/17/2023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54B95ED-7F7E-40C8-9123-15E22DF25971}" type="datetimeFigureOut">
              <a:rPr lang="pt-BR" smtClean="0"/>
              <a:t>17/02/2023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CF973526-B948-4FC3-A3E9-C3059ABF836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19407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7534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upo 73">
            <a:extLst>
              <a:ext uri="{FF2B5EF4-FFF2-40B4-BE49-F238E27FC236}">
                <a16:creationId xmlns:a16="http://schemas.microsoft.com/office/drawing/2014/main" id="{B9A0CF91-2F3B-40C7-8AB8-A01998346BF2}"/>
              </a:ext>
            </a:extLst>
          </p:cNvPr>
          <p:cNvGrpSpPr/>
          <p:nvPr userDrawn="1"/>
        </p:nvGrpSpPr>
        <p:grpSpPr>
          <a:xfrm>
            <a:off x="259080" y="2420403"/>
            <a:ext cx="8656320" cy="915775"/>
            <a:chOff x="345440" y="3227204"/>
            <a:chExt cx="11541760" cy="1221033"/>
          </a:xfrm>
        </p:grpSpPr>
        <p:cxnSp>
          <p:nvCxnSpPr>
            <p:cNvPr id="8" name="Conector reto 7">
              <a:extLst>
                <a:ext uri="{FF2B5EF4-FFF2-40B4-BE49-F238E27FC236}">
                  <a16:creationId xmlns:a16="http://schemas.microsoft.com/office/drawing/2014/main" id="{773EC5C4-1F47-442F-9D5A-B34278E468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45440" y="3848801"/>
              <a:ext cx="11541760" cy="0"/>
            </a:xfrm>
            <a:prstGeom prst="line">
              <a:avLst/>
            </a:prstGeom>
            <a:ln w="177800" cap="rnd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AD0888A5-07F2-4FCF-8971-919AF42D5352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4E8BDE3-4E10-4D56-84BA-7E03385799CB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1350" dirty="0"/>
              </a:p>
            </p:txBody>
          </p:sp>
          <p:sp>
            <p:nvSpPr>
              <p:cNvPr id="16" name="Círculo: Vazio 15">
                <a:extLst>
                  <a:ext uri="{FF2B5EF4-FFF2-40B4-BE49-F238E27FC236}">
                    <a16:creationId xmlns:a16="http://schemas.microsoft.com/office/drawing/2014/main" id="{F5EF6C12-ED46-4CB9-82B8-B9991382C462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135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2" name="Grupo 41">
              <a:extLst>
                <a:ext uri="{FF2B5EF4-FFF2-40B4-BE49-F238E27FC236}">
                  <a16:creationId xmlns:a16="http://schemas.microsoft.com/office/drawing/2014/main" id="{77768214-9A9D-41A1-9221-4E7DCB69CD98}"/>
                </a:ext>
              </a:extLst>
            </p:cNvPr>
            <p:cNvGrpSpPr/>
            <p:nvPr userDrawn="1"/>
          </p:nvGrpSpPr>
          <p:grpSpPr>
            <a:xfrm>
              <a:off x="3220718" y="3227208"/>
              <a:ext cx="1198877" cy="1198874"/>
              <a:chOff x="3220718" y="2678568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E241B73-D0FF-4F54-8CB5-8A8DE0435F7A}"/>
                  </a:ext>
                </a:extLst>
              </p:cNvPr>
              <p:cNvSpPr/>
              <p:nvPr userDrawn="1"/>
            </p:nvSpPr>
            <p:spPr>
              <a:xfrm>
                <a:off x="3220718" y="2678568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1350" dirty="0"/>
              </a:p>
            </p:txBody>
          </p:sp>
          <p:sp>
            <p:nvSpPr>
              <p:cNvPr id="17" name="Círculo: Vazio 16">
                <a:extLst>
                  <a:ext uri="{FF2B5EF4-FFF2-40B4-BE49-F238E27FC236}">
                    <a16:creationId xmlns:a16="http://schemas.microsoft.com/office/drawing/2014/main" id="{43FC3FE9-3BB8-4E25-8643-4B9FE540F540}"/>
                  </a:ext>
                </a:extLst>
              </p:cNvPr>
              <p:cNvSpPr/>
              <p:nvPr userDrawn="1"/>
            </p:nvSpPr>
            <p:spPr>
              <a:xfrm>
                <a:off x="3220721" y="2678568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135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7DBADE76-D1FD-4716-BC11-B0597BDA827B}"/>
                </a:ext>
              </a:extLst>
            </p:cNvPr>
            <p:cNvGrpSpPr/>
            <p:nvPr userDrawn="1"/>
          </p:nvGrpSpPr>
          <p:grpSpPr>
            <a:xfrm>
              <a:off x="5466080" y="3249360"/>
              <a:ext cx="1198873" cy="1198876"/>
              <a:chOff x="5466080" y="2700720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0324D9D-D041-4429-9B95-C40E7FD87798}"/>
                  </a:ext>
                </a:extLst>
              </p:cNvPr>
              <p:cNvSpPr/>
              <p:nvPr userDrawn="1"/>
            </p:nvSpPr>
            <p:spPr>
              <a:xfrm>
                <a:off x="5466080" y="2700723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1350" dirty="0"/>
              </a:p>
            </p:txBody>
          </p:sp>
          <p:sp>
            <p:nvSpPr>
              <p:cNvPr id="18" name="Círculo: Vazio 17">
                <a:extLst>
                  <a:ext uri="{FF2B5EF4-FFF2-40B4-BE49-F238E27FC236}">
                    <a16:creationId xmlns:a16="http://schemas.microsoft.com/office/drawing/2014/main" id="{1DDD0C37-64DC-4390-A307-EAD4C3085251}"/>
                  </a:ext>
                </a:extLst>
              </p:cNvPr>
              <p:cNvSpPr/>
              <p:nvPr userDrawn="1"/>
            </p:nvSpPr>
            <p:spPr>
              <a:xfrm>
                <a:off x="5466080" y="2700720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135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4" name="Grupo 43">
              <a:extLst>
                <a:ext uri="{FF2B5EF4-FFF2-40B4-BE49-F238E27FC236}">
                  <a16:creationId xmlns:a16="http://schemas.microsoft.com/office/drawing/2014/main" id="{7F066A8B-005D-4E24-BDDB-83EB1B8A97AB}"/>
                </a:ext>
              </a:extLst>
            </p:cNvPr>
            <p:cNvGrpSpPr/>
            <p:nvPr userDrawn="1"/>
          </p:nvGrpSpPr>
          <p:grpSpPr>
            <a:xfrm>
              <a:off x="7711438" y="3227204"/>
              <a:ext cx="1198877" cy="1198877"/>
              <a:chOff x="7711438" y="2678564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0751DBE-F4B9-49A6-92B0-477617634283}"/>
                  </a:ext>
                </a:extLst>
              </p:cNvPr>
              <p:cNvSpPr/>
              <p:nvPr userDrawn="1"/>
            </p:nvSpPr>
            <p:spPr>
              <a:xfrm>
                <a:off x="7711440" y="2678568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1350" dirty="0"/>
              </a:p>
            </p:txBody>
          </p:sp>
          <p:sp>
            <p:nvSpPr>
              <p:cNvPr id="19" name="Círculo: Vazio 18">
                <a:extLst>
                  <a:ext uri="{FF2B5EF4-FFF2-40B4-BE49-F238E27FC236}">
                    <a16:creationId xmlns:a16="http://schemas.microsoft.com/office/drawing/2014/main" id="{5BA1BDFF-D187-4F3E-8E69-2292F809ED2B}"/>
                  </a:ext>
                </a:extLst>
              </p:cNvPr>
              <p:cNvSpPr/>
              <p:nvPr userDrawn="1"/>
            </p:nvSpPr>
            <p:spPr>
              <a:xfrm>
                <a:off x="7711438" y="2678564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135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5" name="Grupo 44">
              <a:extLst>
                <a:ext uri="{FF2B5EF4-FFF2-40B4-BE49-F238E27FC236}">
                  <a16:creationId xmlns:a16="http://schemas.microsoft.com/office/drawing/2014/main" id="{5C92BF73-A0CF-44E2-8ED7-366C39070A18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6B91428-2BB1-4A9D-B661-7C96679DB024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1350" dirty="0"/>
              </a:p>
            </p:txBody>
          </p:sp>
          <p:sp>
            <p:nvSpPr>
              <p:cNvPr id="20" name="Círculo: Vazio 19">
                <a:extLst>
                  <a:ext uri="{FF2B5EF4-FFF2-40B4-BE49-F238E27FC236}">
                    <a16:creationId xmlns:a16="http://schemas.microsoft.com/office/drawing/2014/main" id="{B5BC5108-ED06-4FAB-BB93-93062E7A6D49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135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487E8E15-D7B1-412B-AD6D-32B85B1FDBCD}"/>
              </a:ext>
            </a:extLst>
          </p:cNvPr>
          <p:cNvGrpSpPr/>
          <p:nvPr userDrawn="1"/>
        </p:nvGrpSpPr>
        <p:grpSpPr>
          <a:xfrm>
            <a:off x="302891" y="3463280"/>
            <a:ext cx="1756413" cy="1153038"/>
            <a:chOff x="403854" y="4069066"/>
            <a:chExt cx="2341884" cy="1537384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4" name="Losango 23">
              <a:extLst>
                <a:ext uri="{FF2B5EF4-FFF2-40B4-BE49-F238E27FC236}">
                  <a16:creationId xmlns:a16="http://schemas.microsoft.com/office/drawing/2014/main" id="{BA8E296D-FABC-4041-8179-D5E07C0B6210}"/>
                </a:ext>
              </a:extLst>
            </p:cNvPr>
            <p:cNvSpPr/>
            <p:nvPr userDrawn="1"/>
          </p:nvSpPr>
          <p:spPr>
            <a:xfrm>
              <a:off x="1244596" y="4069066"/>
              <a:ext cx="660400" cy="579120"/>
            </a:xfrm>
            <a:prstGeom prst="diamond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18A9B19D-6EB3-4467-AF42-95D984C5D788}"/>
                </a:ext>
              </a:extLst>
            </p:cNvPr>
            <p:cNvGrpSpPr/>
            <p:nvPr userDrawn="1"/>
          </p:nvGrpSpPr>
          <p:grpSpPr>
            <a:xfrm>
              <a:off x="403854" y="4331800"/>
              <a:ext cx="2341884" cy="1274650"/>
              <a:chOff x="403854" y="4331800"/>
              <a:chExt cx="2341884" cy="1274650"/>
            </a:xfrm>
          </p:grpSpPr>
          <p:sp>
            <p:nvSpPr>
              <p:cNvPr id="21" name="Retângulo: Cantos Arredondados 20">
                <a:extLst>
                  <a:ext uri="{FF2B5EF4-FFF2-40B4-BE49-F238E27FC236}">
                    <a16:creationId xmlns:a16="http://schemas.microsoft.com/office/drawing/2014/main" id="{9BF44FD4-7FD7-40F2-98C8-E788E2B4D9A5}"/>
                  </a:ext>
                </a:extLst>
              </p:cNvPr>
              <p:cNvSpPr/>
              <p:nvPr userDrawn="1"/>
            </p:nvSpPr>
            <p:spPr>
              <a:xfrm>
                <a:off x="403854" y="4336472"/>
                <a:ext cx="2341884" cy="1269978"/>
              </a:xfrm>
              <a:prstGeom prst="roundRect">
                <a:avLst>
                  <a:gd name="adj" fmla="val 102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1350" dirty="0"/>
              </a:p>
            </p:txBody>
          </p:sp>
          <p:sp>
            <p:nvSpPr>
              <p:cNvPr id="22" name="Retângulo: Cantos Arredondados 21">
                <a:extLst>
                  <a:ext uri="{FF2B5EF4-FFF2-40B4-BE49-F238E27FC236}">
                    <a16:creationId xmlns:a16="http://schemas.microsoft.com/office/drawing/2014/main" id="{90E08B57-ED76-43AF-B67C-BCA6FD9A2059}"/>
                  </a:ext>
                </a:extLst>
              </p:cNvPr>
              <p:cNvSpPr/>
              <p:nvPr userDrawn="1"/>
            </p:nvSpPr>
            <p:spPr>
              <a:xfrm>
                <a:off x="403854" y="4331800"/>
                <a:ext cx="2341884" cy="1104232"/>
              </a:xfrm>
              <a:prstGeom prst="roundRect">
                <a:avLst>
                  <a:gd name="adj" fmla="val 10267"/>
                </a:avLst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1350" dirty="0"/>
              </a:p>
            </p:txBody>
          </p:sp>
        </p:grpSp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CFFC21A9-96FB-4FF8-AEB8-48E0A946427A}"/>
              </a:ext>
            </a:extLst>
          </p:cNvPr>
          <p:cNvGrpSpPr/>
          <p:nvPr userDrawn="1"/>
        </p:nvGrpSpPr>
        <p:grpSpPr>
          <a:xfrm>
            <a:off x="3709031" y="3463280"/>
            <a:ext cx="1756413" cy="1153038"/>
            <a:chOff x="403854" y="4069066"/>
            <a:chExt cx="2341884" cy="1537384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2" name="Losango 31">
              <a:extLst>
                <a:ext uri="{FF2B5EF4-FFF2-40B4-BE49-F238E27FC236}">
                  <a16:creationId xmlns:a16="http://schemas.microsoft.com/office/drawing/2014/main" id="{E70F75C1-D801-4001-B85E-599E24F7D1A5}"/>
                </a:ext>
              </a:extLst>
            </p:cNvPr>
            <p:cNvSpPr/>
            <p:nvPr userDrawn="1"/>
          </p:nvSpPr>
          <p:spPr>
            <a:xfrm>
              <a:off x="1244596" y="4069066"/>
              <a:ext cx="660400" cy="579120"/>
            </a:xfrm>
            <a:prstGeom prst="diamond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33" name="Grupo 32">
              <a:extLst>
                <a:ext uri="{FF2B5EF4-FFF2-40B4-BE49-F238E27FC236}">
                  <a16:creationId xmlns:a16="http://schemas.microsoft.com/office/drawing/2014/main" id="{583F934F-15A5-4EBD-BCF8-D261ADDF9DB4}"/>
                </a:ext>
              </a:extLst>
            </p:cNvPr>
            <p:cNvGrpSpPr/>
            <p:nvPr userDrawn="1"/>
          </p:nvGrpSpPr>
          <p:grpSpPr>
            <a:xfrm>
              <a:off x="403854" y="4331800"/>
              <a:ext cx="2341884" cy="1274650"/>
              <a:chOff x="403854" y="4331800"/>
              <a:chExt cx="2341884" cy="1274650"/>
            </a:xfrm>
          </p:grpSpPr>
          <p:sp>
            <p:nvSpPr>
              <p:cNvPr id="34" name="Retângulo: Cantos arredondados 33">
                <a:extLst>
                  <a:ext uri="{FF2B5EF4-FFF2-40B4-BE49-F238E27FC236}">
                    <a16:creationId xmlns:a16="http://schemas.microsoft.com/office/drawing/2014/main" id="{307ACF98-3D7E-4BB7-9540-6C99E885B32D}"/>
                  </a:ext>
                </a:extLst>
              </p:cNvPr>
              <p:cNvSpPr/>
              <p:nvPr userDrawn="1"/>
            </p:nvSpPr>
            <p:spPr>
              <a:xfrm>
                <a:off x="403854" y="4336472"/>
                <a:ext cx="2341884" cy="1269978"/>
              </a:xfrm>
              <a:prstGeom prst="roundRect">
                <a:avLst>
                  <a:gd name="adj" fmla="val 1026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1350" dirty="0"/>
              </a:p>
            </p:txBody>
          </p:sp>
          <p:sp>
            <p:nvSpPr>
              <p:cNvPr id="35" name="Retângulo: Cantos arredondados 34">
                <a:extLst>
                  <a:ext uri="{FF2B5EF4-FFF2-40B4-BE49-F238E27FC236}">
                    <a16:creationId xmlns:a16="http://schemas.microsoft.com/office/drawing/2014/main" id="{028A08F1-3092-4779-A9E8-517DB617DCF8}"/>
                  </a:ext>
                </a:extLst>
              </p:cNvPr>
              <p:cNvSpPr/>
              <p:nvPr userDrawn="1"/>
            </p:nvSpPr>
            <p:spPr>
              <a:xfrm>
                <a:off x="403854" y="4331800"/>
                <a:ext cx="2341884" cy="1104232"/>
              </a:xfrm>
              <a:prstGeom prst="roundRect">
                <a:avLst>
                  <a:gd name="adj" fmla="val 10267"/>
                </a:avLst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1350" dirty="0"/>
              </a:p>
            </p:txBody>
          </p:sp>
        </p:grpSp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2F003540-5294-4111-ACCA-A23E40CB5D0A}"/>
              </a:ext>
            </a:extLst>
          </p:cNvPr>
          <p:cNvGrpSpPr/>
          <p:nvPr userDrawn="1"/>
        </p:nvGrpSpPr>
        <p:grpSpPr>
          <a:xfrm>
            <a:off x="7038970" y="3463280"/>
            <a:ext cx="1756413" cy="1153038"/>
            <a:chOff x="403854" y="4069066"/>
            <a:chExt cx="2341884" cy="1537384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7" name="Losango 36">
              <a:extLst>
                <a:ext uri="{FF2B5EF4-FFF2-40B4-BE49-F238E27FC236}">
                  <a16:creationId xmlns:a16="http://schemas.microsoft.com/office/drawing/2014/main" id="{74A68BA0-0E8D-481B-8AAC-C71F39808FE6}"/>
                </a:ext>
              </a:extLst>
            </p:cNvPr>
            <p:cNvSpPr/>
            <p:nvPr userDrawn="1"/>
          </p:nvSpPr>
          <p:spPr>
            <a:xfrm>
              <a:off x="1244596" y="4069066"/>
              <a:ext cx="660400" cy="579120"/>
            </a:xfrm>
            <a:prstGeom prst="diamond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38" name="Grupo 37">
              <a:extLst>
                <a:ext uri="{FF2B5EF4-FFF2-40B4-BE49-F238E27FC236}">
                  <a16:creationId xmlns:a16="http://schemas.microsoft.com/office/drawing/2014/main" id="{990A82A5-AEC2-4F28-B664-4099320A501D}"/>
                </a:ext>
              </a:extLst>
            </p:cNvPr>
            <p:cNvGrpSpPr/>
            <p:nvPr userDrawn="1"/>
          </p:nvGrpSpPr>
          <p:grpSpPr>
            <a:xfrm>
              <a:off x="403854" y="4331800"/>
              <a:ext cx="2341884" cy="1274650"/>
              <a:chOff x="403854" y="4331800"/>
              <a:chExt cx="2341884" cy="1274650"/>
            </a:xfrm>
          </p:grpSpPr>
          <p:sp>
            <p:nvSpPr>
              <p:cNvPr id="39" name="Retângulo: Cantos arredondados 38">
                <a:extLst>
                  <a:ext uri="{FF2B5EF4-FFF2-40B4-BE49-F238E27FC236}">
                    <a16:creationId xmlns:a16="http://schemas.microsoft.com/office/drawing/2014/main" id="{3E12C820-BCBE-4432-895B-4E6FEAE65778}"/>
                  </a:ext>
                </a:extLst>
              </p:cNvPr>
              <p:cNvSpPr/>
              <p:nvPr userDrawn="1"/>
            </p:nvSpPr>
            <p:spPr>
              <a:xfrm>
                <a:off x="403854" y="4336472"/>
                <a:ext cx="2341884" cy="1269978"/>
              </a:xfrm>
              <a:prstGeom prst="roundRect">
                <a:avLst>
                  <a:gd name="adj" fmla="val 10267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1350" dirty="0"/>
              </a:p>
            </p:txBody>
          </p:sp>
          <p:sp>
            <p:nvSpPr>
              <p:cNvPr id="40" name="Retângulo: Cantos arredondados 39">
                <a:extLst>
                  <a:ext uri="{FF2B5EF4-FFF2-40B4-BE49-F238E27FC236}">
                    <a16:creationId xmlns:a16="http://schemas.microsoft.com/office/drawing/2014/main" id="{DCAAB050-4206-4A27-B938-06C579DC0BCC}"/>
                  </a:ext>
                </a:extLst>
              </p:cNvPr>
              <p:cNvSpPr/>
              <p:nvPr userDrawn="1"/>
            </p:nvSpPr>
            <p:spPr>
              <a:xfrm>
                <a:off x="403854" y="4331800"/>
                <a:ext cx="2341884" cy="1104232"/>
              </a:xfrm>
              <a:prstGeom prst="roundRect">
                <a:avLst>
                  <a:gd name="adj" fmla="val 10267"/>
                </a:avLst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1350" dirty="0"/>
              </a:p>
            </p:txBody>
          </p:sp>
        </p:grpSp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BB699EEB-C029-4EE9-AB2E-C36BD151BF92}"/>
              </a:ext>
            </a:extLst>
          </p:cNvPr>
          <p:cNvGrpSpPr/>
          <p:nvPr userDrawn="1"/>
        </p:nvGrpSpPr>
        <p:grpSpPr>
          <a:xfrm rot="10800000">
            <a:off x="1986909" y="1103539"/>
            <a:ext cx="1756413" cy="1153038"/>
            <a:chOff x="403854" y="4069066"/>
            <a:chExt cx="2341884" cy="1537384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47" name="Losango 46">
              <a:extLst>
                <a:ext uri="{FF2B5EF4-FFF2-40B4-BE49-F238E27FC236}">
                  <a16:creationId xmlns:a16="http://schemas.microsoft.com/office/drawing/2014/main" id="{92488968-C7FD-43D4-AC66-28FAE9D3A0D3}"/>
                </a:ext>
              </a:extLst>
            </p:cNvPr>
            <p:cNvSpPr/>
            <p:nvPr userDrawn="1"/>
          </p:nvSpPr>
          <p:spPr>
            <a:xfrm>
              <a:off x="1244596" y="4069066"/>
              <a:ext cx="660400" cy="579120"/>
            </a:xfrm>
            <a:prstGeom prst="diamond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48" name="Grupo 47">
              <a:extLst>
                <a:ext uri="{FF2B5EF4-FFF2-40B4-BE49-F238E27FC236}">
                  <a16:creationId xmlns:a16="http://schemas.microsoft.com/office/drawing/2014/main" id="{EFC385BB-B919-4FE7-B88D-6614D96FE54F}"/>
                </a:ext>
              </a:extLst>
            </p:cNvPr>
            <p:cNvGrpSpPr/>
            <p:nvPr userDrawn="1"/>
          </p:nvGrpSpPr>
          <p:grpSpPr>
            <a:xfrm>
              <a:off x="403854" y="4321208"/>
              <a:ext cx="2341884" cy="1285242"/>
              <a:chOff x="403854" y="4321208"/>
              <a:chExt cx="2341884" cy="1285242"/>
            </a:xfrm>
          </p:grpSpPr>
          <p:sp>
            <p:nvSpPr>
              <p:cNvPr id="49" name="Retângulo: Cantos arredondados 48">
                <a:extLst>
                  <a:ext uri="{FF2B5EF4-FFF2-40B4-BE49-F238E27FC236}">
                    <a16:creationId xmlns:a16="http://schemas.microsoft.com/office/drawing/2014/main" id="{2D40B4F7-4249-48EB-B76D-7322E43B296D}"/>
                  </a:ext>
                </a:extLst>
              </p:cNvPr>
              <p:cNvSpPr/>
              <p:nvPr userDrawn="1"/>
            </p:nvSpPr>
            <p:spPr>
              <a:xfrm>
                <a:off x="403854" y="4336472"/>
                <a:ext cx="2341884" cy="1269978"/>
              </a:xfrm>
              <a:prstGeom prst="roundRect">
                <a:avLst>
                  <a:gd name="adj" fmla="val 10267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1350" dirty="0"/>
              </a:p>
            </p:txBody>
          </p:sp>
          <p:sp>
            <p:nvSpPr>
              <p:cNvPr id="50" name="Retângulo: Cantos arredondados 49">
                <a:extLst>
                  <a:ext uri="{FF2B5EF4-FFF2-40B4-BE49-F238E27FC236}">
                    <a16:creationId xmlns:a16="http://schemas.microsoft.com/office/drawing/2014/main" id="{0235ED88-73D7-4913-B429-4E32943AEA7F}"/>
                  </a:ext>
                </a:extLst>
              </p:cNvPr>
              <p:cNvSpPr/>
              <p:nvPr userDrawn="1"/>
            </p:nvSpPr>
            <p:spPr>
              <a:xfrm>
                <a:off x="403854" y="4321208"/>
                <a:ext cx="2341884" cy="1104232"/>
              </a:xfrm>
              <a:prstGeom prst="roundRect">
                <a:avLst>
                  <a:gd name="adj" fmla="val 10267"/>
                </a:avLst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1350" dirty="0"/>
              </a:p>
            </p:txBody>
          </p:sp>
        </p:grpSp>
      </p:grpSp>
      <p:grpSp>
        <p:nvGrpSpPr>
          <p:cNvPr id="51" name="Grupo 50">
            <a:extLst>
              <a:ext uri="{FF2B5EF4-FFF2-40B4-BE49-F238E27FC236}">
                <a16:creationId xmlns:a16="http://schemas.microsoft.com/office/drawing/2014/main" id="{CB191BBD-9BF5-4978-AD4B-B8312B56D6F6}"/>
              </a:ext>
            </a:extLst>
          </p:cNvPr>
          <p:cNvGrpSpPr/>
          <p:nvPr userDrawn="1"/>
        </p:nvGrpSpPr>
        <p:grpSpPr>
          <a:xfrm rot="10800000">
            <a:off x="5354950" y="1102866"/>
            <a:ext cx="1756413" cy="1153038"/>
            <a:chOff x="403854" y="4069066"/>
            <a:chExt cx="2341884" cy="1537384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2" name="Losango 51">
              <a:extLst>
                <a:ext uri="{FF2B5EF4-FFF2-40B4-BE49-F238E27FC236}">
                  <a16:creationId xmlns:a16="http://schemas.microsoft.com/office/drawing/2014/main" id="{33B76293-DAB7-429C-8B75-19B1BFFF1F73}"/>
                </a:ext>
              </a:extLst>
            </p:cNvPr>
            <p:cNvSpPr/>
            <p:nvPr userDrawn="1"/>
          </p:nvSpPr>
          <p:spPr>
            <a:xfrm>
              <a:off x="1244596" y="4069066"/>
              <a:ext cx="660400" cy="579120"/>
            </a:xfrm>
            <a:prstGeom prst="diamond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53" name="Grupo 52">
              <a:extLst>
                <a:ext uri="{FF2B5EF4-FFF2-40B4-BE49-F238E27FC236}">
                  <a16:creationId xmlns:a16="http://schemas.microsoft.com/office/drawing/2014/main" id="{39136E51-5F9F-4189-97FA-588E52C7BD39}"/>
                </a:ext>
              </a:extLst>
            </p:cNvPr>
            <p:cNvGrpSpPr/>
            <p:nvPr userDrawn="1"/>
          </p:nvGrpSpPr>
          <p:grpSpPr>
            <a:xfrm>
              <a:off x="403854" y="4321208"/>
              <a:ext cx="2341884" cy="1285242"/>
              <a:chOff x="403854" y="4321208"/>
              <a:chExt cx="2341884" cy="1285242"/>
            </a:xfrm>
          </p:grpSpPr>
          <p:sp>
            <p:nvSpPr>
              <p:cNvPr id="54" name="Retângulo: Cantos arredondados 53">
                <a:extLst>
                  <a:ext uri="{FF2B5EF4-FFF2-40B4-BE49-F238E27FC236}">
                    <a16:creationId xmlns:a16="http://schemas.microsoft.com/office/drawing/2014/main" id="{4227047C-C5B6-4CAE-AE15-F77FC131354A}"/>
                  </a:ext>
                </a:extLst>
              </p:cNvPr>
              <p:cNvSpPr/>
              <p:nvPr userDrawn="1"/>
            </p:nvSpPr>
            <p:spPr>
              <a:xfrm>
                <a:off x="403854" y="4336472"/>
                <a:ext cx="2341884" cy="1269978"/>
              </a:xfrm>
              <a:prstGeom prst="roundRect">
                <a:avLst>
                  <a:gd name="adj" fmla="val 10267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1350" dirty="0"/>
              </a:p>
            </p:txBody>
          </p:sp>
          <p:sp>
            <p:nvSpPr>
              <p:cNvPr id="55" name="Retângulo: Cantos arredondados 54">
                <a:extLst>
                  <a:ext uri="{FF2B5EF4-FFF2-40B4-BE49-F238E27FC236}">
                    <a16:creationId xmlns:a16="http://schemas.microsoft.com/office/drawing/2014/main" id="{2AD0B1F8-0C41-4F72-A916-C531DE13C852}"/>
                  </a:ext>
                </a:extLst>
              </p:cNvPr>
              <p:cNvSpPr/>
              <p:nvPr userDrawn="1"/>
            </p:nvSpPr>
            <p:spPr>
              <a:xfrm>
                <a:off x="403854" y="4321208"/>
                <a:ext cx="2341884" cy="1104232"/>
              </a:xfrm>
              <a:prstGeom prst="roundRect">
                <a:avLst>
                  <a:gd name="adj" fmla="val 10267"/>
                </a:avLst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1350" dirty="0"/>
              </a:p>
            </p:txBody>
          </p:sp>
        </p:grpSp>
      </p:grpSp>
      <p:sp>
        <p:nvSpPr>
          <p:cNvPr id="56" name="Título 55">
            <a:extLst>
              <a:ext uri="{FF2B5EF4-FFF2-40B4-BE49-F238E27FC236}">
                <a16:creationId xmlns:a16="http://schemas.microsoft.com/office/drawing/2014/main" id="{3AC4B787-D5D7-4A9A-A2BA-892A84A63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887" y="259682"/>
            <a:ext cx="7886700" cy="583619"/>
          </a:xfrm>
          <a:prstGeom prst="rect">
            <a:avLst/>
          </a:prstGeom>
        </p:spPr>
        <p:txBody>
          <a:bodyPr rtlCol="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pt-BR" dirty="0"/>
          </a:p>
        </p:txBody>
      </p:sp>
      <p:sp>
        <p:nvSpPr>
          <p:cNvPr id="58" name="Espaço Reservado para Texto 57">
            <a:extLst>
              <a:ext uri="{FF2B5EF4-FFF2-40B4-BE49-F238E27FC236}">
                <a16:creationId xmlns:a16="http://schemas.microsoft.com/office/drawing/2014/main" id="{EEF042D0-9AB6-4A7E-8DC2-5AA96AC910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4541" y="1310879"/>
            <a:ext cx="1649016" cy="220742"/>
          </a:xfrm>
          <a:prstGeom prst="rect">
            <a:avLst/>
          </a:prstGeom>
        </p:spPr>
        <p:txBody>
          <a:bodyPr rtlCol="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9" name="Espaço Reservado para Texto 57">
            <a:extLst>
              <a:ext uri="{FF2B5EF4-FFF2-40B4-BE49-F238E27FC236}">
                <a16:creationId xmlns:a16="http://schemas.microsoft.com/office/drawing/2014/main" id="{F1ABDD9A-E987-4D88-A94A-3844701C23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44541" y="1552905"/>
            <a:ext cx="1649016" cy="22074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0" name="Espaço Reservado para Texto 57">
            <a:extLst>
              <a:ext uri="{FF2B5EF4-FFF2-40B4-BE49-F238E27FC236}">
                <a16:creationId xmlns:a16="http://schemas.microsoft.com/office/drawing/2014/main" id="{EA24A090-F5C9-4DC5-A4C6-756BE14CED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12581" y="1318499"/>
            <a:ext cx="1649016" cy="220742"/>
          </a:xfrm>
          <a:prstGeom prst="rect">
            <a:avLst/>
          </a:prstGeom>
        </p:spPr>
        <p:txBody>
          <a:bodyPr rtlCol="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1" name="Espaço Reservado para Texto 57">
            <a:extLst>
              <a:ext uri="{FF2B5EF4-FFF2-40B4-BE49-F238E27FC236}">
                <a16:creationId xmlns:a16="http://schemas.microsoft.com/office/drawing/2014/main" id="{26276A48-6AF6-4E18-B2CD-0B880E531D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12581" y="1560525"/>
            <a:ext cx="1649016" cy="22074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rgbClr val="595959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2" name="Espaço Reservado para Texto 57">
            <a:extLst>
              <a:ext uri="{FF2B5EF4-FFF2-40B4-BE49-F238E27FC236}">
                <a16:creationId xmlns:a16="http://schemas.microsoft.com/office/drawing/2014/main" id="{A27CFD0F-25AF-4D79-8F26-6D9C362BA1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8617" y="3757004"/>
            <a:ext cx="1649016" cy="220742"/>
          </a:xfrm>
          <a:prstGeom prst="rect">
            <a:avLst/>
          </a:prstGeom>
        </p:spPr>
        <p:txBody>
          <a:bodyPr rtlCol="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3" name="Espaço Reservado para Texto 57">
            <a:extLst>
              <a:ext uri="{FF2B5EF4-FFF2-40B4-BE49-F238E27FC236}">
                <a16:creationId xmlns:a16="http://schemas.microsoft.com/office/drawing/2014/main" id="{872ECCB3-F1D9-435D-9E5A-FEDC64D331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8617" y="3999030"/>
            <a:ext cx="1649016" cy="22074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4" name="Espaço Reservado para Texto 57">
            <a:extLst>
              <a:ext uri="{FF2B5EF4-FFF2-40B4-BE49-F238E27FC236}">
                <a16:creationId xmlns:a16="http://schemas.microsoft.com/office/drawing/2014/main" id="{F9C486BA-7F0F-4FDE-8512-1709168B64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63565" y="3763209"/>
            <a:ext cx="1649016" cy="220742"/>
          </a:xfrm>
          <a:prstGeom prst="rect">
            <a:avLst/>
          </a:prstGeom>
        </p:spPr>
        <p:txBody>
          <a:bodyPr rtlCol="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5" name="Espaço Reservado para Texto 57">
            <a:extLst>
              <a:ext uri="{FF2B5EF4-FFF2-40B4-BE49-F238E27FC236}">
                <a16:creationId xmlns:a16="http://schemas.microsoft.com/office/drawing/2014/main" id="{C1C4CE38-F5DF-415D-93CD-1471C1C51FC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63565" y="4005235"/>
            <a:ext cx="1649016" cy="22074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6" name="Espaço Reservado para Texto 57">
            <a:extLst>
              <a:ext uri="{FF2B5EF4-FFF2-40B4-BE49-F238E27FC236}">
                <a16:creationId xmlns:a16="http://schemas.microsoft.com/office/drawing/2014/main" id="{70B1A5FD-7254-4D10-BAF3-109998A1EF3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92077" y="3749028"/>
            <a:ext cx="1649016" cy="220742"/>
          </a:xfrm>
          <a:prstGeom prst="rect">
            <a:avLst/>
          </a:prstGeom>
        </p:spPr>
        <p:txBody>
          <a:bodyPr rtlCol="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7" name="Espaço Reservado para Texto 57">
            <a:extLst>
              <a:ext uri="{FF2B5EF4-FFF2-40B4-BE49-F238E27FC236}">
                <a16:creationId xmlns:a16="http://schemas.microsoft.com/office/drawing/2014/main" id="{49D1D764-CBB3-4B86-B321-2B80095F314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92077" y="3991054"/>
            <a:ext cx="1649016" cy="22074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9" name="Espaço Reservado para Texto 68">
            <a:extLst>
              <a:ext uri="{FF2B5EF4-FFF2-40B4-BE49-F238E27FC236}">
                <a16:creationId xmlns:a16="http://schemas.microsoft.com/office/drawing/2014/main" id="{7B2D4918-7013-45C4-8FA9-14CBFF98AAF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3450" y="2780433"/>
            <a:ext cx="495300" cy="19816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36000" rIns="36000" rtlCol="0" anchor="ctr">
            <a:no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20XX</a:t>
            </a:r>
            <a:endParaRPr lang="pt-BR" dirty="0"/>
          </a:p>
        </p:txBody>
      </p:sp>
      <p:sp>
        <p:nvSpPr>
          <p:cNvPr id="70" name="Espaço Reservado para Texto 68">
            <a:extLst>
              <a:ext uri="{FF2B5EF4-FFF2-40B4-BE49-F238E27FC236}">
                <a16:creationId xmlns:a16="http://schemas.microsoft.com/office/drawing/2014/main" id="{D4171E06-7737-478A-8C33-AAB11606B52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25090" y="2784243"/>
            <a:ext cx="495300" cy="19054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36000" rIns="36000" rtlCol="0" anchor="ctr">
            <a:no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20XX</a:t>
            </a:r>
            <a:endParaRPr lang="pt-BR" dirty="0"/>
          </a:p>
        </p:txBody>
      </p:sp>
      <p:sp>
        <p:nvSpPr>
          <p:cNvPr id="71" name="Espaço Reservado para Texto 68">
            <a:extLst>
              <a:ext uri="{FF2B5EF4-FFF2-40B4-BE49-F238E27FC236}">
                <a16:creationId xmlns:a16="http://schemas.microsoft.com/office/drawing/2014/main" id="{9A53CF1F-27A1-402D-9394-7DC9EA9B3CC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09110" y="2784243"/>
            <a:ext cx="495300" cy="19054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36000" rIns="36000" rtlCol="0" anchor="ctr">
            <a:no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20XX</a:t>
            </a:r>
            <a:endParaRPr lang="pt-BR" dirty="0"/>
          </a:p>
        </p:txBody>
      </p:sp>
      <p:sp>
        <p:nvSpPr>
          <p:cNvPr id="72" name="Espaço Reservado para Texto 68">
            <a:extLst>
              <a:ext uri="{FF2B5EF4-FFF2-40B4-BE49-F238E27FC236}">
                <a16:creationId xmlns:a16="http://schemas.microsoft.com/office/drawing/2014/main" id="{EEDA5B9B-4E29-44BD-9AB4-63CC31001C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85507" y="2780433"/>
            <a:ext cx="495300" cy="19816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36000" rIns="36000" rtlCol="0" anchor="ctr">
            <a:no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20XX</a:t>
            </a:r>
            <a:endParaRPr lang="pt-BR" dirty="0"/>
          </a:p>
        </p:txBody>
      </p:sp>
      <p:sp>
        <p:nvSpPr>
          <p:cNvPr id="73" name="Espaço Reservado para Texto 68">
            <a:extLst>
              <a:ext uri="{FF2B5EF4-FFF2-40B4-BE49-F238E27FC236}">
                <a16:creationId xmlns:a16="http://schemas.microsoft.com/office/drawing/2014/main" id="{3B7FA5A5-3F35-435F-9C91-FBBB04F5B16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68935" y="2781238"/>
            <a:ext cx="495300" cy="1965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36000" rIns="36000" rtlCol="0" anchor="ctr">
            <a:no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20XX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434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0" y="1"/>
            <a:ext cx="9144000" cy="514826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475" t="-31201" b="-62954"/>
          <a:stretch/>
        </p:blipFill>
        <p:spPr>
          <a:xfrm>
            <a:off x="8382000" y="209550"/>
            <a:ext cx="533399" cy="2285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7" r:id="rId6"/>
    <p:sldLayoutId id="2147483677" r:id="rId7"/>
    <p:sldLayoutId id="2147483678" r:id="rId8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jpe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gif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t.spring.io/" TargetMode="External"/><Relationship Id="rId2" Type="http://schemas.openxmlformats.org/officeDocument/2006/relationships/hyperlink" Target="https://docs.spring.io/spring-boot/docs/current/reference/htmlsingle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github.com/ThomasVitale/awesome-sprin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gif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9E2FC07-A5E7-004D-AF47-CA34106B5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0" y="-19887"/>
            <a:ext cx="9135541" cy="5138742"/>
          </a:xfrm>
          <a:prstGeom prst="rect">
            <a:avLst/>
          </a:prstGeom>
        </p:spPr>
      </p:pic>
      <p:pic>
        <p:nvPicPr>
          <p:cNvPr id="7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9542" y="2140690"/>
            <a:ext cx="3204916" cy="86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7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14600" y="2256503"/>
            <a:ext cx="6133848" cy="630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97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 o desenvolvedor?</a:t>
            </a: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71" y="17449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784" y="2571750"/>
            <a:ext cx="2018746" cy="239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4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71" y="17449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784" y="2571750"/>
            <a:ext cx="2018746" cy="2397260"/>
          </a:xfrm>
          <a:prstGeom prst="rect">
            <a:avLst/>
          </a:prstGeom>
        </p:spPr>
      </p:pic>
      <p:pic>
        <p:nvPicPr>
          <p:cNvPr id="2050" name="Picture 2" descr="Developer's Block in action">
            <a:extLst>
              <a:ext uri="{FF2B5EF4-FFF2-40B4-BE49-F238E27FC236}">
                <a16:creationId xmlns:a16="http://schemas.microsoft.com/office/drawing/2014/main" id="{5559F577-FAF5-9654-64AF-6A2785559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549" y="666750"/>
            <a:ext cx="6191250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71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19065" y="103862"/>
            <a:ext cx="5048535" cy="630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97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Como funciona? (</a:t>
            </a:r>
            <a:r>
              <a:rPr lang="pt-BR" sz="3497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Gradle</a:t>
            </a:r>
            <a:r>
              <a:rPr lang="pt-BR" sz="3497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)</a:t>
            </a: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71" y="17449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784" y="2571750"/>
            <a:ext cx="2018746" cy="2397260"/>
          </a:xfrm>
          <a:prstGeom prst="rect">
            <a:avLst/>
          </a:prstGeom>
        </p:spPr>
      </p:pic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028A09C0-454E-96FE-53F1-03851ED64B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537" y="995362"/>
            <a:ext cx="511492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5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19065" y="103862"/>
            <a:ext cx="5048535" cy="630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97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Como funciona? (</a:t>
            </a:r>
            <a:r>
              <a:rPr lang="pt-BR" sz="3497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Gradle</a:t>
            </a:r>
            <a:r>
              <a:rPr lang="pt-BR" sz="3497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)</a:t>
            </a: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71" y="17449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784" y="2571750"/>
            <a:ext cx="2018746" cy="2397260"/>
          </a:xfrm>
          <a:prstGeom prst="rect">
            <a:avLst/>
          </a:prstGeom>
        </p:spPr>
      </p:pic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028A09C0-454E-96FE-53F1-03851ED64B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537" y="995362"/>
            <a:ext cx="511492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0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19065" y="103862"/>
            <a:ext cx="5048535" cy="630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97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Como funciona? (</a:t>
            </a:r>
            <a:r>
              <a:rPr lang="pt-BR" sz="3497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Gradle</a:t>
            </a:r>
            <a:r>
              <a:rPr lang="pt-BR" sz="3497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)</a:t>
            </a: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71" y="17449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784" y="2571750"/>
            <a:ext cx="2018746" cy="2397260"/>
          </a:xfrm>
          <a:prstGeom prst="rect">
            <a:avLst/>
          </a:prstGeom>
        </p:spPr>
      </p:pic>
      <p:pic>
        <p:nvPicPr>
          <p:cNvPr id="5122" name="Picture 2" descr="javaPluginTasks">
            <a:extLst>
              <a:ext uri="{FF2B5EF4-FFF2-40B4-BE49-F238E27FC236}">
                <a16:creationId xmlns:a16="http://schemas.microsoft.com/office/drawing/2014/main" id="{A0538481-5877-F3D9-DC6C-4639A9CAF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8425"/>
            <a:ext cx="9144000" cy="240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79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71601" y="103862"/>
            <a:ext cx="6096000" cy="630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97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Comparação </a:t>
            </a:r>
            <a:r>
              <a:rPr lang="pt-BR" sz="3497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Maven</a:t>
            </a:r>
            <a:r>
              <a:rPr lang="pt-BR" sz="3497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X </a:t>
            </a:r>
            <a:r>
              <a:rPr lang="pt-BR" sz="3497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Gradle</a:t>
            </a:r>
            <a:endParaRPr lang="pt-BR" sz="3497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71" y="17449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784" y="2571750"/>
            <a:ext cx="2018746" cy="2397260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337C61A8-D100-2DC4-57F4-EB677DB05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3" y="1195371"/>
            <a:ext cx="9144000" cy="289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11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71601" y="103862"/>
            <a:ext cx="6096000" cy="630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97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Comparação </a:t>
            </a:r>
            <a:r>
              <a:rPr lang="pt-BR" sz="3497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Maven</a:t>
            </a:r>
            <a:r>
              <a:rPr lang="pt-BR" sz="3497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X </a:t>
            </a:r>
            <a:r>
              <a:rPr lang="pt-BR" sz="3497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Gradle</a:t>
            </a:r>
            <a:endParaRPr lang="pt-BR" sz="3497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71" y="17449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784" y="2571750"/>
            <a:ext cx="2018746" cy="2397260"/>
          </a:xfrm>
          <a:prstGeom prst="rect">
            <a:avLst/>
          </a:prstGeom>
        </p:spPr>
      </p:pic>
      <p:pic>
        <p:nvPicPr>
          <p:cNvPr id="8194" name="Picture 2" descr="Why Java Developers Should Learn Maven or Gradle? | by javinpaul |  Javarevisited | Medium">
            <a:extLst>
              <a:ext uri="{FF2B5EF4-FFF2-40B4-BE49-F238E27FC236}">
                <a16:creationId xmlns:a16="http://schemas.microsoft.com/office/drawing/2014/main" id="{220458B3-F4A0-BA26-9FC8-84A7F8495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96" y="804984"/>
            <a:ext cx="7026007" cy="4215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44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71601" y="103862"/>
            <a:ext cx="6096000" cy="630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97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Comparação </a:t>
            </a:r>
            <a:r>
              <a:rPr lang="pt-BR" sz="3497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Maven</a:t>
            </a:r>
            <a:r>
              <a:rPr lang="pt-BR" sz="3497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X </a:t>
            </a:r>
            <a:r>
              <a:rPr lang="pt-BR" sz="3497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Gradle</a:t>
            </a:r>
            <a:endParaRPr lang="pt-BR" sz="3497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71" y="17449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784" y="2571750"/>
            <a:ext cx="2018746" cy="2397260"/>
          </a:xfrm>
          <a:prstGeom prst="rect">
            <a:avLst/>
          </a:prstGeom>
        </p:spPr>
      </p:pic>
      <p:pic>
        <p:nvPicPr>
          <p:cNvPr id="8194" name="Picture 2" descr="Why Java Developers Should Learn Maven or Gradle? | by javinpaul |  Javarevisited | Medium">
            <a:extLst>
              <a:ext uri="{FF2B5EF4-FFF2-40B4-BE49-F238E27FC236}">
                <a16:creationId xmlns:a16="http://schemas.microsoft.com/office/drawing/2014/main" id="{220458B3-F4A0-BA26-9FC8-84A7F8495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96" y="804984"/>
            <a:ext cx="7026007" cy="4215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93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71601" y="103862"/>
            <a:ext cx="6096000" cy="630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97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Comparação </a:t>
            </a:r>
            <a:r>
              <a:rPr lang="pt-BR" sz="3497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Maven</a:t>
            </a:r>
            <a:r>
              <a:rPr lang="pt-BR" sz="3497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X </a:t>
            </a:r>
            <a:r>
              <a:rPr lang="pt-BR" sz="3497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Gradle</a:t>
            </a:r>
            <a:endParaRPr lang="pt-BR" sz="3497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71" y="17449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784" y="2571750"/>
            <a:ext cx="2018746" cy="239726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FD4E205-0F50-B0B7-97E9-F4E297BE02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8617" y="804984"/>
            <a:ext cx="650557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6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71601" y="103862"/>
            <a:ext cx="6096000" cy="630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97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Comparação </a:t>
            </a:r>
            <a:r>
              <a:rPr lang="pt-BR" sz="3497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Maven</a:t>
            </a:r>
            <a:r>
              <a:rPr lang="pt-BR" sz="3497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X </a:t>
            </a:r>
            <a:r>
              <a:rPr lang="pt-BR" sz="3497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Gradle</a:t>
            </a:r>
            <a:endParaRPr lang="pt-BR" sz="3497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71" y="17449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784" y="2571750"/>
            <a:ext cx="2018746" cy="239726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A283892-3DF7-7345-7F39-874642B1B4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4624" y="801013"/>
            <a:ext cx="635317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7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7069" y="668590"/>
            <a:ext cx="59760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Digital Business Enablement</a:t>
            </a:r>
            <a:endParaRPr lang="en-US" sz="3497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  <a:p>
            <a:pPr algn="ctr"/>
            <a:r>
              <a:rPr lang="en-US" sz="2000" dirty="0">
                <a:solidFill>
                  <a:srgbClr val="91A3AD"/>
                </a:solidFill>
                <a:latin typeface="Gotham HTF Light"/>
                <a:cs typeface="Gotham HTF Light"/>
              </a:rPr>
              <a:t>Felipe Cabrini</a:t>
            </a: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1" y="17449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784" y="2571750"/>
            <a:ext cx="2018746" cy="239726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F2D797C-9004-4E71-9A05-AEC533C3C543}"/>
              </a:ext>
            </a:extLst>
          </p:cNvPr>
          <p:cNvSpPr txBox="1"/>
          <p:nvPr/>
        </p:nvSpPr>
        <p:spPr>
          <a:xfrm>
            <a:off x="2209800" y="2284796"/>
            <a:ext cx="57912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solidFill>
                  <a:srgbClr val="ED265B"/>
                </a:solidFill>
                <a:latin typeface="Gotham HTF Medium"/>
              </a:rPr>
              <a:t>Ferramenta de gerenciamento de Build</a:t>
            </a:r>
            <a:br>
              <a:rPr lang="pt-BR" sz="3600" dirty="0">
                <a:solidFill>
                  <a:srgbClr val="ED265B"/>
                </a:solidFill>
                <a:latin typeface="Gotham HTF Medium"/>
              </a:rPr>
            </a:b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389475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A6DA909-0AF3-33C2-B945-7A57CA478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514350"/>
            <a:ext cx="706755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71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3">
            <a:extLst>
              <a:ext uri="{FF2B5EF4-FFF2-40B4-BE49-F238E27FC236}">
                <a16:creationId xmlns:a16="http://schemas.microsoft.com/office/drawing/2014/main" id="{33915D17-7A9A-6D42-FC21-D9C3F4FA31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409618"/>
              </p:ext>
            </p:extLst>
          </p:nvPr>
        </p:nvGraphicFramePr>
        <p:xfrm>
          <a:off x="1524000" y="209550"/>
          <a:ext cx="60960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10860331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556292965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Maven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Gradle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1382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pt-BR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Utiliza XML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Utiliza DSL baseada no </a:t>
                      </a:r>
                      <a:r>
                        <a:rPr lang="pt-BR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Groovy</a:t>
                      </a:r>
                      <a:endParaRPr lang="pt-BR" b="0" i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2265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pt-BR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Utiliza convenções, além disso considera convenção sobre configuração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Utiliza convenções, porém permite flexibilidade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65333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pt-BR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Por convenção o nome do arquivo de configuração se chama pom.xml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Por convenção seu arquivo de configuração se chama </a:t>
                      </a:r>
                      <a:r>
                        <a:rPr lang="pt-BR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build.gradle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82094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pt-BR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Trabalha com Plugins</a:t>
                      </a:r>
                      <a:endParaRPr lang="pt-B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Trabalha com Plugins</a:t>
                      </a:r>
                    </a:p>
                    <a:p>
                      <a:br>
                        <a:rPr lang="pt-BR" dirty="0"/>
                      </a:b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951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1443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3">
            <a:extLst>
              <a:ext uri="{FF2B5EF4-FFF2-40B4-BE49-F238E27FC236}">
                <a16:creationId xmlns:a16="http://schemas.microsoft.com/office/drawing/2014/main" id="{33915D17-7A9A-6D42-FC21-D9C3F4FA31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88887"/>
              </p:ext>
            </p:extLst>
          </p:nvPr>
        </p:nvGraphicFramePr>
        <p:xfrm>
          <a:off x="1524000" y="209550"/>
          <a:ext cx="6096000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10860331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556292965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Maven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Gradle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1382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pt-BR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Estrutura de diretórios padrão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Utiliza conceito de </a:t>
                      </a:r>
                      <a:r>
                        <a:rPr lang="pt-BR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tasks</a:t>
                      </a:r>
                      <a:r>
                        <a:rPr lang="pt-BR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(tarefas), possui </a:t>
                      </a:r>
                      <a:r>
                        <a:rPr lang="pt-BR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tasks</a:t>
                      </a:r>
                      <a:r>
                        <a:rPr lang="pt-BR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prontas e permite que você crie as suas e monte seu ciclo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2265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pt-BR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permite criação de </a:t>
                      </a:r>
                      <a:r>
                        <a:rPr lang="pt-BR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archetype</a:t>
                      </a:r>
                      <a:r>
                        <a:rPr lang="pt-BR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um start para um modelo de projeto </a:t>
                      </a:r>
                      <a:r>
                        <a:rPr lang="pt-BR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Maven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Estrutura de diretórios padrão</a:t>
                      </a:r>
                    </a:p>
                    <a:p>
                      <a:br>
                        <a:rPr lang="pt-BR" dirty="0"/>
                      </a:b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65333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Altamente Configurável</a:t>
                      </a:r>
                    </a:p>
                    <a:p>
                      <a:br>
                        <a:rPr lang="pt-BR" dirty="0"/>
                      </a:b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016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9577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3CF116D-B98C-BD8D-D3F1-0DE6E6893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00050"/>
            <a:ext cx="6648841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52800" y="174490"/>
            <a:ext cx="6096000" cy="630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97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Exemplos</a:t>
            </a: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71" y="17449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784" y="2571750"/>
            <a:ext cx="2018746" cy="239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5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784529" y="174490"/>
            <a:ext cx="6096000" cy="630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97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Exercícios</a:t>
            </a: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71" y="17449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784" y="2571750"/>
            <a:ext cx="2018746" cy="2397260"/>
          </a:xfrm>
          <a:prstGeom prst="rect">
            <a:avLst/>
          </a:prstGeom>
        </p:spPr>
      </p:pic>
      <p:sp>
        <p:nvSpPr>
          <p:cNvPr id="2" name="TextBox 6">
            <a:extLst>
              <a:ext uri="{FF2B5EF4-FFF2-40B4-BE49-F238E27FC236}">
                <a16:creationId xmlns:a16="http://schemas.microsoft.com/office/drawing/2014/main" id="{34EF133E-8944-FC59-BEE4-E2291A748302}"/>
              </a:ext>
            </a:extLst>
          </p:cNvPr>
          <p:cNvSpPr txBox="1"/>
          <p:nvPr/>
        </p:nvSpPr>
        <p:spPr>
          <a:xfrm>
            <a:off x="1734020" y="1186755"/>
            <a:ext cx="6096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2"/>
                </a:solidFill>
                <a:latin typeface="Gotham HTF" pitchFamily="50" charset="0"/>
                <a:cs typeface="Gotham HTF Light"/>
              </a:rPr>
              <a:t>Criar aplicação </a:t>
            </a:r>
            <a:r>
              <a:rPr lang="pt-BR" sz="2800" dirty="0" err="1">
                <a:solidFill>
                  <a:schemeClr val="bg2"/>
                </a:solidFill>
                <a:latin typeface="Gotham HTF" pitchFamily="50" charset="0"/>
                <a:cs typeface="Gotham HTF Light"/>
              </a:rPr>
              <a:t>Maven</a:t>
            </a:r>
            <a:r>
              <a:rPr lang="pt-BR" sz="2800" dirty="0">
                <a:solidFill>
                  <a:schemeClr val="bg2"/>
                </a:solidFill>
                <a:latin typeface="Gotham HTF" pitchFamily="50" charset="0"/>
                <a:cs typeface="Gotham HTF Light"/>
              </a:rPr>
              <a:t> </a:t>
            </a:r>
            <a:r>
              <a:rPr lang="pt-BR" sz="2800" dirty="0" err="1">
                <a:solidFill>
                  <a:schemeClr val="bg2"/>
                </a:solidFill>
                <a:latin typeface="Gotham HTF" pitchFamily="50" charset="0"/>
                <a:cs typeface="Gotham HTF Light"/>
              </a:rPr>
              <a:t>spring</a:t>
            </a:r>
            <a:r>
              <a:rPr lang="pt-BR" sz="2800" dirty="0">
                <a:solidFill>
                  <a:schemeClr val="bg2"/>
                </a:solidFill>
                <a:latin typeface="Gotham HTF" pitchFamily="50" charset="0"/>
                <a:cs typeface="Gotham HTF Light"/>
              </a:rPr>
              <a:t> boot</a:t>
            </a:r>
            <a:br>
              <a:rPr lang="pt-BR" sz="2800" dirty="0">
                <a:solidFill>
                  <a:schemeClr val="bg2"/>
                </a:solidFill>
                <a:latin typeface="Gotham HTF" pitchFamily="50" charset="0"/>
                <a:cs typeface="Gotham HTF Light"/>
              </a:rPr>
            </a:br>
            <a:r>
              <a:rPr lang="pt-BR" sz="2800" dirty="0">
                <a:solidFill>
                  <a:schemeClr val="bg2"/>
                </a:solidFill>
                <a:latin typeface="Gotham HTF" pitchFamily="50" charset="0"/>
                <a:cs typeface="Gotham HTF Light"/>
              </a:rPr>
              <a:t>rodar aplicação e colocar no console Olá Mundo </a:t>
            </a:r>
            <a:r>
              <a:rPr lang="pt-BR" sz="2800" dirty="0" err="1">
                <a:solidFill>
                  <a:schemeClr val="bg2"/>
                </a:solidFill>
                <a:latin typeface="Gotham HTF" pitchFamily="50" charset="0"/>
                <a:cs typeface="Gotham HTF Light"/>
              </a:rPr>
              <a:t>Maven</a:t>
            </a:r>
            <a:r>
              <a:rPr lang="pt-BR" sz="2800" dirty="0">
                <a:solidFill>
                  <a:schemeClr val="bg2"/>
                </a:solidFill>
                <a:latin typeface="Gotham HTF" pitchFamily="50" charset="0"/>
                <a:cs typeface="Gotham HTF Light"/>
              </a:rPr>
              <a:t>!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03E770A1-0F51-CA7F-D786-8673C2969E1A}"/>
              </a:ext>
            </a:extLst>
          </p:cNvPr>
          <p:cNvSpPr txBox="1"/>
          <p:nvPr/>
        </p:nvSpPr>
        <p:spPr>
          <a:xfrm>
            <a:off x="1734020" y="2953521"/>
            <a:ext cx="6096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2"/>
                </a:solidFill>
                <a:latin typeface="Gotham HTF" pitchFamily="50" charset="0"/>
                <a:cs typeface="Gotham HTF Light"/>
              </a:rPr>
              <a:t>Criar aplicação </a:t>
            </a:r>
            <a:r>
              <a:rPr lang="pt-BR" sz="2800" dirty="0" err="1">
                <a:solidFill>
                  <a:schemeClr val="bg2"/>
                </a:solidFill>
                <a:latin typeface="Gotham HTF" pitchFamily="50" charset="0"/>
                <a:cs typeface="Gotham HTF Light"/>
              </a:rPr>
              <a:t>gradle</a:t>
            </a:r>
            <a:r>
              <a:rPr lang="pt-BR" sz="2800" dirty="0">
                <a:solidFill>
                  <a:schemeClr val="bg2"/>
                </a:solidFill>
                <a:latin typeface="Gotham HTF" pitchFamily="50" charset="0"/>
                <a:cs typeface="Gotham HTF Light"/>
              </a:rPr>
              <a:t> com </a:t>
            </a:r>
            <a:r>
              <a:rPr lang="pt-BR" sz="2800" dirty="0" err="1">
                <a:solidFill>
                  <a:schemeClr val="bg2"/>
                </a:solidFill>
                <a:latin typeface="Gotham HTF" pitchFamily="50" charset="0"/>
                <a:cs typeface="Gotham HTF Light"/>
              </a:rPr>
              <a:t>spring</a:t>
            </a:r>
            <a:r>
              <a:rPr lang="pt-BR" sz="2800" dirty="0">
                <a:solidFill>
                  <a:schemeClr val="bg2"/>
                </a:solidFill>
                <a:latin typeface="Gotham HTF" pitchFamily="50" charset="0"/>
                <a:cs typeface="Gotham HTF Light"/>
              </a:rPr>
              <a:t> boot</a:t>
            </a:r>
            <a:br>
              <a:rPr lang="pt-BR" sz="2800" dirty="0">
                <a:solidFill>
                  <a:schemeClr val="bg2"/>
                </a:solidFill>
                <a:latin typeface="Gotham HTF" pitchFamily="50" charset="0"/>
                <a:cs typeface="Gotham HTF Light"/>
              </a:rPr>
            </a:br>
            <a:r>
              <a:rPr lang="pt-BR" sz="2800" dirty="0">
                <a:solidFill>
                  <a:schemeClr val="bg2"/>
                </a:solidFill>
                <a:latin typeface="Gotham HTF" pitchFamily="50" charset="0"/>
                <a:cs typeface="Gotham HTF Light"/>
              </a:rPr>
              <a:t>rodar aplicação e colocar no console Olá Mundo </a:t>
            </a:r>
            <a:r>
              <a:rPr lang="pt-BR" sz="2800" dirty="0" err="1">
                <a:solidFill>
                  <a:schemeClr val="bg2"/>
                </a:solidFill>
                <a:latin typeface="Gotham HTF" pitchFamily="50" charset="0"/>
                <a:cs typeface="Gotham HTF Light"/>
              </a:rPr>
              <a:t>Gradle</a:t>
            </a:r>
            <a:r>
              <a:rPr lang="pt-BR" sz="2800" dirty="0">
                <a:solidFill>
                  <a:schemeClr val="bg2"/>
                </a:solidFill>
                <a:latin typeface="Gotham HTF" pitchFamily="50" charset="0"/>
                <a:cs typeface="Gotham HTF Ligh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4475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784529" y="174490"/>
            <a:ext cx="6096000" cy="630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97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Exercícios</a:t>
            </a: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71" y="17449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784" y="2571750"/>
            <a:ext cx="2018746" cy="2397260"/>
          </a:xfrm>
          <a:prstGeom prst="rect">
            <a:avLst/>
          </a:prstGeom>
        </p:spPr>
      </p:pic>
      <p:sp>
        <p:nvSpPr>
          <p:cNvPr id="2" name="TextBox 6">
            <a:extLst>
              <a:ext uri="{FF2B5EF4-FFF2-40B4-BE49-F238E27FC236}">
                <a16:creationId xmlns:a16="http://schemas.microsoft.com/office/drawing/2014/main" id="{34EF133E-8944-FC59-BEE4-E2291A748302}"/>
              </a:ext>
            </a:extLst>
          </p:cNvPr>
          <p:cNvSpPr txBox="1"/>
          <p:nvPr/>
        </p:nvSpPr>
        <p:spPr>
          <a:xfrm>
            <a:off x="1734020" y="1186755"/>
            <a:ext cx="609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2"/>
                </a:solidFill>
                <a:latin typeface="Gotham HTF" pitchFamily="50" charset="0"/>
                <a:cs typeface="Gotham HTF Light"/>
              </a:rPr>
              <a:t>Aplicação </a:t>
            </a:r>
            <a:r>
              <a:rPr lang="pt-BR" sz="2800" dirty="0" err="1">
                <a:solidFill>
                  <a:schemeClr val="bg2"/>
                </a:solidFill>
                <a:latin typeface="Gotham HTF" pitchFamily="50" charset="0"/>
                <a:cs typeface="Gotham HTF Light"/>
              </a:rPr>
              <a:t>java</a:t>
            </a:r>
            <a:r>
              <a:rPr lang="pt-BR" sz="2800" dirty="0">
                <a:solidFill>
                  <a:schemeClr val="bg2"/>
                </a:solidFill>
                <a:latin typeface="Gotham HTF" pitchFamily="50" charset="0"/>
                <a:cs typeface="Gotham HTF Light"/>
              </a:rPr>
              <a:t> com um teste com sucesso e outro com falha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03E770A1-0F51-CA7F-D786-8673C2969E1A}"/>
              </a:ext>
            </a:extLst>
          </p:cNvPr>
          <p:cNvSpPr txBox="1"/>
          <p:nvPr/>
        </p:nvSpPr>
        <p:spPr>
          <a:xfrm>
            <a:off x="1734020" y="2953521"/>
            <a:ext cx="6096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2"/>
                </a:solidFill>
                <a:latin typeface="Gotham HTF" pitchFamily="50" charset="0"/>
                <a:cs typeface="Gotham HTF Light"/>
              </a:rPr>
              <a:t>Aplicação </a:t>
            </a:r>
            <a:r>
              <a:rPr lang="pt-BR" sz="2800" dirty="0" err="1">
                <a:solidFill>
                  <a:schemeClr val="bg2"/>
                </a:solidFill>
                <a:latin typeface="Gotham HTF" pitchFamily="50" charset="0"/>
                <a:cs typeface="Gotham HTF Light"/>
              </a:rPr>
              <a:t>java</a:t>
            </a:r>
            <a:r>
              <a:rPr lang="pt-BR" sz="2800" dirty="0">
                <a:solidFill>
                  <a:schemeClr val="bg2"/>
                </a:solidFill>
                <a:latin typeface="Gotham HTF" pitchFamily="50" charset="0"/>
                <a:cs typeface="Gotham HTF Light"/>
              </a:rPr>
              <a:t> com um teste com sucesso e outro com falha</a:t>
            </a:r>
          </a:p>
          <a:p>
            <a:endParaRPr lang="pt-BR" sz="2800" dirty="0">
              <a:solidFill>
                <a:schemeClr val="bg2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60093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784529" y="174490"/>
            <a:ext cx="6096000" cy="630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97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Exercícios parte 2</a:t>
            </a: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71" y="17449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784" y="2571750"/>
            <a:ext cx="2018746" cy="2397260"/>
          </a:xfrm>
          <a:prstGeom prst="rect">
            <a:avLst/>
          </a:prstGeom>
        </p:spPr>
      </p:pic>
      <p:sp>
        <p:nvSpPr>
          <p:cNvPr id="2" name="TextBox 6">
            <a:extLst>
              <a:ext uri="{FF2B5EF4-FFF2-40B4-BE49-F238E27FC236}">
                <a16:creationId xmlns:a16="http://schemas.microsoft.com/office/drawing/2014/main" id="{34EF133E-8944-FC59-BEE4-E2291A748302}"/>
              </a:ext>
            </a:extLst>
          </p:cNvPr>
          <p:cNvSpPr txBox="1"/>
          <p:nvPr/>
        </p:nvSpPr>
        <p:spPr>
          <a:xfrm>
            <a:off x="1734020" y="1186755"/>
            <a:ext cx="609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2"/>
                </a:solidFill>
                <a:latin typeface="Gotham HTF" pitchFamily="50" charset="0"/>
                <a:cs typeface="Gotham HTF Light"/>
              </a:rPr>
              <a:t>Adicionar dependência do </a:t>
            </a:r>
            <a:r>
              <a:rPr lang="pt-BR" sz="2800" dirty="0" err="1">
                <a:solidFill>
                  <a:schemeClr val="bg2"/>
                </a:solidFill>
                <a:latin typeface="Gotham HTF" pitchFamily="50" charset="0"/>
                <a:cs typeface="Gotham HTF Light"/>
              </a:rPr>
              <a:t>spring</a:t>
            </a:r>
            <a:r>
              <a:rPr lang="pt-BR" sz="2800" dirty="0">
                <a:solidFill>
                  <a:schemeClr val="bg2"/>
                </a:solidFill>
                <a:latin typeface="Gotham HTF" pitchFamily="50" charset="0"/>
                <a:cs typeface="Gotham HTF Light"/>
              </a:rPr>
              <a:t> boot no projeto do </a:t>
            </a:r>
            <a:r>
              <a:rPr lang="pt-BR" sz="2800" dirty="0" err="1">
                <a:solidFill>
                  <a:schemeClr val="bg2"/>
                </a:solidFill>
                <a:latin typeface="Gotham HTF" pitchFamily="50" charset="0"/>
                <a:cs typeface="Gotham HTF Light"/>
              </a:rPr>
              <a:t>maven</a:t>
            </a:r>
            <a:r>
              <a:rPr lang="pt-BR" sz="2800" dirty="0">
                <a:solidFill>
                  <a:schemeClr val="bg2"/>
                </a:solidFill>
                <a:latin typeface="Gotham HTF" pitchFamily="50" charset="0"/>
                <a:cs typeface="Gotham HTF Light"/>
              </a:rPr>
              <a:t> e </a:t>
            </a:r>
            <a:r>
              <a:rPr lang="pt-BR" sz="2800" dirty="0" err="1">
                <a:solidFill>
                  <a:schemeClr val="bg2"/>
                </a:solidFill>
                <a:latin typeface="Gotham HTF" pitchFamily="50" charset="0"/>
                <a:cs typeface="Gotham HTF Light"/>
              </a:rPr>
              <a:t>gradle</a:t>
            </a:r>
            <a:endParaRPr lang="pt-BR" sz="2800" dirty="0">
              <a:solidFill>
                <a:schemeClr val="bg2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01784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" y="2"/>
            <a:ext cx="9135541" cy="51435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76" y="209004"/>
            <a:ext cx="8691450" cy="4704328"/>
          </a:xfrm>
          <a:prstGeom prst="rect">
            <a:avLst/>
          </a:prstGeom>
        </p:spPr>
      </p:pic>
      <p:pic>
        <p:nvPicPr>
          <p:cNvPr id="16" name="Imagem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1025" y="2138711"/>
            <a:ext cx="3201951" cy="86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1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19065" y="103862"/>
            <a:ext cx="5048535" cy="4615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97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Agenda</a:t>
            </a:r>
            <a:br>
              <a:rPr lang="pt-BR" sz="3497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</a:br>
            <a:endParaRPr lang="en-US" sz="3497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 err="1">
                <a:solidFill>
                  <a:srgbClr val="91A3AD"/>
                </a:solidFill>
                <a:latin typeface="Gotham HTF Light"/>
                <a:cs typeface="Gotham HTF Light"/>
              </a:rPr>
              <a:t>Previously</a:t>
            </a:r>
            <a:r>
              <a:rPr lang="pt-BR" sz="2800" dirty="0">
                <a:solidFill>
                  <a:srgbClr val="91A3AD"/>
                </a:solidFill>
                <a:latin typeface="Gotham HTF Light"/>
                <a:cs typeface="Gotham HTF Light"/>
              </a:rPr>
              <a:t> </a:t>
            </a:r>
            <a:r>
              <a:rPr lang="pt-BR" sz="2800" dirty="0" err="1">
                <a:solidFill>
                  <a:srgbClr val="91A3AD"/>
                </a:solidFill>
                <a:latin typeface="Gotham HTF Light"/>
                <a:cs typeface="Gotham HTF Light"/>
              </a:rPr>
              <a:t>on</a:t>
            </a:r>
            <a:endParaRPr lang="pt-BR" sz="2800" dirty="0">
              <a:solidFill>
                <a:srgbClr val="91A3AD"/>
              </a:solidFill>
              <a:latin typeface="Gotham HTF Light"/>
              <a:cs typeface="Gotham HTF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91A3AD"/>
                </a:solidFill>
                <a:latin typeface="Gotham HTF Light"/>
                <a:cs typeface="Gotham HTF Light"/>
              </a:rPr>
              <a:t>Breve história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91A3AD"/>
                </a:solidFill>
                <a:latin typeface="Gotham HTF Light"/>
                <a:cs typeface="Gotham HTF Light"/>
              </a:rPr>
              <a:t>O que é?</a:t>
            </a:r>
            <a:endParaRPr lang="pt-BR" sz="2800" dirty="0">
              <a:solidFill>
                <a:srgbClr val="91A3AD"/>
              </a:solidFill>
              <a:latin typeface="Gotham HTF Light"/>
              <a:cs typeface="Gotham HTF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91A3AD"/>
                </a:solidFill>
                <a:latin typeface="Gotham HTF Light"/>
                <a:cs typeface="Gotham HTF Light"/>
              </a:rPr>
              <a:t>Para que serve?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91A3AD"/>
                </a:solidFill>
                <a:latin typeface="Gotham HTF Light"/>
                <a:cs typeface="Gotham HTF Light"/>
              </a:rPr>
              <a:t>Como </a:t>
            </a:r>
            <a:r>
              <a:rPr lang="en-US" sz="2800" dirty="0" err="1">
                <a:solidFill>
                  <a:srgbClr val="91A3AD"/>
                </a:solidFill>
                <a:latin typeface="Gotham HTF Light"/>
                <a:cs typeface="Gotham HTF Light"/>
              </a:rPr>
              <a:t>funciona</a:t>
            </a:r>
            <a:r>
              <a:rPr lang="en-US" sz="2800" dirty="0">
                <a:solidFill>
                  <a:srgbClr val="91A3AD"/>
                </a:solidFill>
                <a:latin typeface="Gotham HTF Light"/>
                <a:cs typeface="Gotham HTF Light"/>
              </a:rPr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91A3AD"/>
                </a:solidFill>
                <a:latin typeface="Gotham HTF Light"/>
                <a:cs typeface="Gotham HTF Light"/>
              </a:rPr>
              <a:t>Comparação</a:t>
            </a:r>
            <a:r>
              <a:rPr lang="en-US" sz="2800" dirty="0">
                <a:solidFill>
                  <a:srgbClr val="91A3AD"/>
                </a:solidFill>
                <a:latin typeface="Gotham HTF Light"/>
                <a:cs typeface="Gotham HTF Light"/>
              </a:rPr>
              <a:t> Maven/</a:t>
            </a:r>
            <a:r>
              <a:rPr lang="en-US" sz="2800" dirty="0" err="1">
                <a:solidFill>
                  <a:srgbClr val="91A3AD"/>
                </a:solidFill>
                <a:latin typeface="Gotham HTF Light"/>
                <a:cs typeface="Gotham HTF Light"/>
              </a:rPr>
              <a:t>gradle</a:t>
            </a:r>
            <a:endParaRPr lang="en-US" sz="2800" dirty="0">
              <a:solidFill>
                <a:srgbClr val="91A3AD"/>
              </a:solidFill>
              <a:latin typeface="Gotham HTF Light"/>
              <a:cs typeface="Gotham HTF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91A3AD"/>
                </a:solidFill>
                <a:latin typeface="Gotham HTF Light"/>
                <a:cs typeface="Gotham HTF Light"/>
              </a:rPr>
              <a:t>Exemplos</a:t>
            </a:r>
            <a:endParaRPr lang="en-US" sz="2800" dirty="0">
              <a:solidFill>
                <a:srgbClr val="91A3AD"/>
              </a:solidFill>
              <a:latin typeface="Gotham HTF Light"/>
              <a:cs typeface="Gotham HTF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91A3AD"/>
                </a:solidFill>
                <a:latin typeface="Gotham HTF Light"/>
                <a:cs typeface="Gotham HTF Light"/>
              </a:rPr>
              <a:t>Exercícios</a:t>
            </a:r>
            <a:endParaRPr lang="en-US" sz="2800" dirty="0">
              <a:solidFill>
                <a:srgbClr val="91A3AD"/>
              </a:solidFill>
              <a:latin typeface="Gotham HTF Light"/>
              <a:cs typeface="Gotham HTF Light"/>
            </a:endParaRP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1" y="17449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784" y="2571750"/>
            <a:ext cx="2018746" cy="239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4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755822" y="285750"/>
            <a:ext cx="6115335" cy="5354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97" dirty="0" err="1">
                <a:solidFill>
                  <a:srgbClr val="ED145B"/>
                </a:solidFill>
                <a:latin typeface="Gotham HTF" pitchFamily="50" charset="0"/>
              </a:rPr>
              <a:t>Previously</a:t>
            </a:r>
            <a:r>
              <a:rPr lang="pt-BR" sz="3497" dirty="0">
                <a:solidFill>
                  <a:srgbClr val="ED145B"/>
                </a:solidFill>
                <a:latin typeface="Gotham HTF" pitchFamily="50" charset="0"/>
              </a:rPr>
              <a:t> </a:t>
            </a:r>
            <a:r>
              <a:rPr lang="pt-BR" sz="3497" dirty="0" err="1">
                <a:solidFill>
                  <a:srgbClr val="ED145B"/>
                </a:solidFill>
                <a:latin typeface="Gotham HTF" pitchFamily="50" charset="0"/>
              </a:rPr>
              <a:t>on</a:t>
            </a:r>
            <a:r>
              <a:rPr lang="pt-BR" sz="3497" dirty="0">
                <a:solidFill>
                  <a:srgbClr val="ED145B"/>
                </a:solidFill>
                <a:latin typeface="Gotham HTF" pitchFamily="50" charset="0"/>
              </a:rPr>
              <a:t> 2TDST</a:t>
            </a:r>
            <a:br>
              <a:rPr lang="pt-BR" sz="3497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</a:br>
            <a:endParaRPr lang="en-US" sz="3497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  <a:p>
            <a:r>
              <a:rPr lang="pt-BR" sz="2400" dirty="0">
                <a:solidFill>
                  <a:schemeClr val="bg1"/>
                </a:solidFill>
                <a:hlinkClick r:id="rId2"/>
              </a:rPr>
              <a:t>https://docs.spring.io/spring-boot/docs/current/reference/htmlsingle/</a:t>
            </a:r>
            <a:endParaRPr lang="pt-BR" sz="2400" dirty="0">
              <a:solidFill>
                <a:schemeClr val="bg1"/>
              </a:solidFill>
            </a:endParaRPr>
          </a:p>
          <a:p>
            <a:br>
              <a:rPr lang="pt-BR" sz="2800" dirty="0">
                <a:solidFill>
                  <a:schemeClr val="bg1"/>
                </a:solidFill>
              </a:rPr>
            </a:br>
            <a:r>
              <a:rPr lang="pt-BR" sz="2800" dirty="0">
                <a:solidFill>
                  <a:schemeClr val="bg1"/>
                </a:solidFill>
                <a:hlinkClick r:id="rId3"/>
              </a:rPr>
              <a:t>https://start.spring.io/</a:t>
            </a:r>
            <a:endParaRPr lang="pt-BR" sz="2800" dirty="0">
              <a:solidFill>
                <a:schemeClr val="bg1"/>
              </a:solidFill>
            </a:endParaRPr>
          </a:p>
          <a:p>
            <a:br>
              <a:rPr lang="pt-BR" sz="2800" dirty="0">
                <a:solidFill>
                  <a:schemeClr val="bg1"/>
                </a:solidFill>
              </a:rPr>
            </a:br>
            <a:r>
              <a:rPr lang="pt-BR" sz="2800" dirty="0">
                <a:solidFill>
                  <a:schemeClr val="bg1"/>
                </a:solidFill>
                <a:hlinkClick r:id="rId4"/>
              </a:rPr>
              <a:t>https://github.com/ThomasVitale/awesome-spring</a:t>
            </a:r>
            <a:endParaRPr lang="pt-BR" sz="2800" dirty="0">
              <a:solidFill>
                <a:schemeClr val="bg1"/>
              </a:solidFill>
            </a:endParaRPr>
          </a:p>
          <a:p>
            <a:endParaRPr lang="pt-BR" sz="2800" dirty="0">
              <a:solidFill>
                <a:schemeClr val="bg1"/>
              </a:solidFill>
            </a:endParaRPr>
          </a:p>
          <a:p>
            <a:endParaRPr lang="pt-BR" sz="2800" dirty="0">
              <a:solidFill>
                <a:srgbClr val="91A3AD"/>
              </a:solidFill>
              <a:latin typeface="Gotham HTF Light"/>
              <a:cs typeface="Gotham HTF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91A3AD"/>
              </a:solidFill>
              <a:latin typeface="Gotham HTF Light"/>
              <a:cs typeface="Gotham HTF Light"/>
            </a:endParaRP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471" y="17449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1784" y="2571750"/>
            <a:ext cx="2018746" cy="239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B9348D52-DF5E-A41A-859C-38B2715E1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39" y="2605396"/>
            <a:ext cx="2018746" cy="2397260"/>
          </a:xfrm>
          <a:prstGeom prst="rect">
            <a:avLst/>
          </a:prstGeo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47982AE-5ACF-469D-91A7-92A11C3E63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00012" y="1246936"/>
            <a:ext cx="1839041" cy="346471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pt-BR" sz="1600" b="1" dirty="0" err="1"/>
              <a:t>Maven</a:t>
            </a:r>
            <a:r>
              <a:rPr lang="pt-BR" sz="1600" b="1" dirty="0"/>
              <a:t> 1.0</a:t>
            </a:r>
            <a:endParaRPr lang="pt-BR" sz="1100" b="1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A3FB4958-7FBA-4617-ACDD-D1A21A3BFD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65723" y="1470100"/>
            <a:ext cx="1917859" cy="426526"/>
          </a:xfrm>
        </p:spPr>
        <p:txBody>
          <a:bodyPr rtlCol="0">
            <a:noAutofit/>
          </a:bodyPr>
          <a:lstStyle/>
          <a:p>
            <a:pPr rtl="0"/>
            <a:r>
              <a:rPr lang="pt-BR" sz="1200" dirty="0"/>
              <a:t>XML</a:t>
            </a:r>
            <a:br>
              <a:rPr lang="pt-BR" sz="1200" dirty="0"/>
            </a:br>
            <a:r>
              <a:rPr lang="pt-BR" sz="1200" dirty="0"/>
              <a:t>Gerência dinamicamente dependências</a:t>
            </a:r>
            <a:br>
              <a:rPr lang="pt-BR" sz="1200" dirty="0"/>
            </a:br>
            <a:endParaRPr lang="pt-BR" sz="1200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B062ADA2-DB42-4EFA-A1DF-5213C124AC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8616" y="3757004"/>
            <a:ext cx="1708783" cy="338746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pt-BR" sz="1200" b="1" dirty="0" err="1"/>
              <a:t>Ant</a:t>
            </a:r>
            <a:endParaRPr lang="pt-BR" sz="1200" b="1" dirty="0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3F15667D-AA56-468A-8D3E-1C699EC310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0520" y="4095750"/>
            <a:ext cx="1849279" cy="533400"/>
          </a:xfrm>
        </p:spPr>
        <p:txBody>
          <a:bodyPr rtlCol="0">
            <a:normAutofit fontScale="32500" lnSpcReduction="20000"/>
          </a:bodyPr>
          <a:lstStyle/>
          <a:p>
            <a:pPr rtl="0"/>
            <a:r>
              <a:rPr lang="pt-BR" sz="3200" dirty="0"/>
              <a:t>XML</a:t>
            </a:r>
            <a:br>
              <a:rPr lang="pt-BR" sz="3200" dirty="0"/>
            </a:br>
            <a:r>
              <a:rPr lang="pt-BR" sz="3200" dirty="0"/>
              <a:t>não gerencia dependências</a:t>
            </a:r>
            <a:br>
              <a:rPr lang="pt-BR" sz="1200" dirty="0"/>
            </a:br>
            <a:endParaRPr lang="pt-BR" sz="1200" dirty="0"/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8EF428C8-4594-430E-8C13-D438B2BA1EE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lIns="27000" rIns="27000" rtlCol="0" anchor="ctr">
            <a:noAutofit/>
          </a:bodyPr>
          <a:lstStyle/>
          <a:p>
            <a:pPr rtl="0"/>
            <a:r>
              <a:rPr lang="pt-BR" dirty="0"/>
              <a:t>2000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5D4C4A41-4179-46C1-B06A-59A3009E954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lIns="27000" rIns="27000" rtlCol="0" anchor="ctr">
            <a:noAutofit/>
          </a:bodyPr>
          <a:lstStyle/>
          <a:p>
            <a:pPr rtl="0"/>
            <a:r>
              <a:rPr lang="pt-BR" dirty="0"/>
              <a:t>2004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7176D5BC-F6BD-4551-9649-CC169454543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lIns="27000" rIns="27000" rtlCol="0" anchor="ctr">
            <a:noAutofit/>
          </a:bodyPr>
          <a:lstStyle/>
          <a:p>
            <a:pPr rtl="0"/>
            <a:r>
              <a:rPr lang="pt-BR" dirty="0"/>
              <a:t>2014</a:t>
            </a:r>
          </a:p>
        </p:txBody>
      </p:sp>
      <p:sp>
        <p:nvSpPr>
          <p:cNvPr id="18" name="Espaço Reservado para Texto 17">
            <a:extLst>
              <a:ext uri="{FF2B5EF4-FFF2-40B4-BE49-F238E27FC236}">
                <a16:creationId xmlns:a16="http://schemas.microsoft.com/office/drawing/2014/main" id="{46A5122B-0CE4-44E6-A6B1-87B29DE893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 lIns="27000" rIns="27000" rtlCol="0" anchor="ctr">
            <a:noAutofit/>
          </a:bodyPr>
          <a:lstStyle/>
          <a:p>
            <a:pPr rtl="0"/>
            <a:r>
              <a:rPr lang="pt-BR" dirty="0"/>
              <a:t>2010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86D19569-8DCF-44EA-8D58-1203447FD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lIns="27000" rIns="27000" rtlCol="0" anchor="ctr">
            <a:noAutofit/>
          </a:bodyPr>
          <a:lstStyle/>
          <a:p>
            <a:pPr rtl="0"/>
            <a:r>
              <a:rPr lang="pt-BR" dirty="0"/>
              <a:t>2012</a:t>
            </a:r>
          </a:p>
        </p:txBody>
      </p:sp>
      <p:pic>
        <p:nvPicPr>
          <p:cNvPr id="2" name="Picture 7">
            <a:extLst>
              <a:ext uri="{FF2B5EF4-FFF2-40B4-BE49-F238E27FC236}">
                <a16:creationId xmlns:a16="http://schemas.microsoft.com/office/drawing/2014/main" id="{39212A1C-BA5B-6A3A-AAA0-3EA613024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1" y="174490"/>
            <a:ext cx="2044892" cy="2397260"/>
          </a:xfrm>
          <a:prstGeom prst="rect">
            <a:avLst/>
          </a:prstGeom>
        </p:spPr>
      </p:pic>
      <p:sp>
        <p:nvSpPr>
          <p:cNvPr id="22" name="TextBox 6">
            <a:extLst>
              <a:ext uri="{FF2B5EF4-FFF2-40B4-BE49-F238E27FC236}">
                <a16:creationId xmlns:a16="http://schemas.microsoft.com/office/drawing/2014/main" id="{3F707D95-BCD8-7A65-B028-7F1EB78E9F02}"/>
              </a:ext>
            </a:extLst>
          </p:cNvPr>
          <p:cNvSpPr txBox="1"/>
          <p:nvPr/>
        </p:nvSpPr>
        <p:spPr>
          <a:xfrm>
            <a:off x="2405991" y="174490"/>
            <a:ext cx="4332017" cy="630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97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Breve história</a:t>
            </a:r>
            <a:endParaRPr lang="en-US" sz="3497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23" name="Espaço Reservado para texto 4">
            <a:extLst>
              <a:ext uri="{FF2B5EF4-FFF2-40B4-BE49-F238E27FC236}">
                <a16:creationId xmlns:a16="http://schemas.microsoft.com/office/drawing/2014/main" id="{B5EEC46C-1062-DD96-9450-9B2F146BBF70}"/>
              </a:ext>
            </a:extLst>
          </p:cNvPr>
          <p:cNvSpPr txBox="1">
            <a:spLocks/>
          </p:cNvSpPr>
          <p:nvPr/>
        </p:nvSpPr>
        <p:spPr>
          <a:xfrm>
            <a:off x="5367811" y="1199884"/>
            <a:ext cx="1839041" cy="346471"/>
          </a:xfrm>
          <a:prstGeom prst="rect">
            <a:avLst/>
          </a:prstGeom>
        </p:spPr>
        <p:txBody>
          <a:bodyPr rtlCol="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t-BR" sz="1600" b="1" kern="0" dirty="0" err="1"/>
              <a:t>Maven</a:t>
            </a:r>
            <a:r>
              <a:rPr lang="pt-BR" sz="1600" b="1" kern="0" dirty="0"/>
              <a:t> 3.0</a:t>
            </a:r>
            <a:endParaRPr lang="pt-BR" sz="1100" b="1" kern="0" dirty="0"/>
          </a:p>
        </p:txBody>
      </p:sp>
      <p:sp>
        <p:nvSpPr>
          <p:cNvPr id="26" name="Espaço Reservado para Texto 5">
            <a:extLst>
              <a:ext uri="{FF2B5EF4-FFF2-40B4-BE49-F238E27FC236}">
                <a16:creationId xmlns:a16="http://schemas.microsoft.com/office/drawing/2014/main" id="{16E64BA6-0435-B35B-B013-D25206B28791}"/>
              </a:ext>
            </a:extLst>
          </p:cNvPr>
          <p:cNvSpPr txBox="1">
            <a:spLocks/>
          </p:cNvSpPr>
          <p:nvPr/>
        </p:nvSpPr>
        <p:spPr>
          <a:xfrm>
            <a:off x="5400193" y="1470100"/>
            <a:ext cx="1917859" cy="484611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t-BR" sz="1200" kern="0" dirty="0"/>
              <a:t>Versão mais moderna.</a:t>
            </a:r>
            <a:br>
              <a:rPr lang="pt-BR" sz="1200" kern="0" dirty="0"/>
            </a:br>
            <a:r>
              <a:rPr lang="pt-BR" sz="1200" kern="0" dirty="0"/>
              <a:t>Diversas melhorias</a:t>
            </a:r>
          </a:p>
        </p:txBody>
      </p:sp>
      <p:sp>
        <p:nvSpPr>
          <p:cNvPr id="27" name="Espaço Reservado para Texto 9">
            <a:extLst>
              <a:ext uri="{FF2B5EF4-FFF2-40B4-BE49-F238E27FC236}">
                <a16:creationId xmlns:a16="http://schemas.microsoft.com/office/drawing/2014/main" id="{4B664831-11BD-3EEA-29E7-6B6B8C722882}"/>
              </a:ext>
            </a:extLst>
          </p:cNvPr>
          <p:cNvSpPr txBox="1">
            <a:spLocks/>
          </p:cNvSpPr>
          <p:nvPr/>
        </p:nvSpPr>
        <p:spPr>
          <a:xfrm>
            <a:off x="3730683" y="3990612"/>
            <a:ext cx="1708782" cy="350969"/>
          </a:xfrm>
          <a:prstGeom prst="rect">
            <a:avLst/>
          </a:prstGeom>
        </p:spPr>
        <p:txBody>
          <a:bodyPr rtlCol="0">
            <a:normAutofit fontScale="85000" lnSpcReduction="20000"/>
          </a:bodyPr>
          <a:lstStyle>
            <a:lvl1pPr marL="0" indent="0">
              <a:buNone/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t-BR" sz="1200" kern="0" dirty="0"/>
              <a:t>Permitiu gerenciamento</a:t>
            </a:r>
            <a:br>
              <a:rPr lang="pt-BR" sz="1200" kern="0" dirty="0"/>
            </a:br>
            <a:r>
              <a:rPr lang="pt-BR" sz="1200" kern="0" dirty="0"/>
              <a:t>de dependência</a:t>
            </a:r>
          </a:p>
        </p:txBody>
      </p:sp>
      <p:sp>
        <p:nvSpPr>
          <p:cNvPr id="36" name="Espaço Reservado para Texto 8">
            <a:extLst>
              <a:ext uri="{FF2B5EF4-FFF2-40B4-BE49-F238E27FC236}">
                <a16:creationId xmlns:a16="http://schemas.microsoft.com/office/drawing/2014/main" id="{89DE7761-28F6-F85F-E6BC-D620B2472C85}"/>
              </a:ext>
            </a:extLst>
          </p:cNvPr>
          <p:cNvSpPr txBox="1">
            <a:spLocks/>
          </p:cNvSpPr>
          <p:nvPr/>
        </p:nvSpPr>
        <p:spPr>
          <a:xfrm>
            <a:off x="3717607" y="3651866"/>
            <a:ext cx="1708783" cy="338746"/>
          </a:xfrm>
          <a:prstGeom prst="rect">
            <a:avLst/>
          </a:prstGeom>
        </p:spPr>
        <p:txBody>
          <a:bodyPr rtlCol="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t-BR" sz="1200" b="1" kern="0" dirty="0"/>
              <a:t>Apache </a:t>
            </a:r>
            <a:r>
              <a:rPr lang="pt-BR" sz="1200" b="1" kern="0" dirty="0" err="1"/>
              <a:t>ivy</a:t>
            </a:r>
            <a:endParaRPr lang="pt-BR" sz="1200" b="1" kern="0" dirty="0"/>
          </a:p>
        </p:txBody>
      </p:sp>
      <p:sp>
        <p:nvSpPr>
          <p:cNvPr id="37" name="Espaço Reservado para Texto 8">
            <a:extLst>
              <a:ext uri="{FF2B5EF4-FFF2-40B4-BE49-F238E27FC236}">
                <a16:creationId xmlns:a16="http://schemas.microsoft.com/office/drawing/2014/main" id="{C0A81637-6F89-97E2-52E0-F30F0A258C3A}"/>
              </a:ext>
            </a:extLst>
          </p:cNvPr>
          <p:cNvSpPr txBox="1">
            <a:spLocks/>
          </p:cNvSpPr>
          <p:nvPr/>
        </p:nvSpPr>
        <p:spPr>
          <a:xfrm>
            <a:off x="7096126" y="3634653"/>
            <a:ext cx="1708783" cy="338746"/>
          </a:xfrm>
          <a:prstGeom prst="rect">
            <a:avLst/>
          </a:prstGeom>
        </p:spPr>
        <p:txBody>
          <a:bodyPr rtlCol="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t-BR" sz="1600" b="1" kern="0" dirty="0" err="1"/>
              <a:t>Gradle</a:t>
            </a:r>
            <a:r>
              <a:rPr lang="pt-BR" sz="1600" b="1" kern="0" dirty="0"/>
              <a:t> 1.0</a:t>
            </a:r>
          </a:p>
        </p:txBody>
      </p:sp>
      <p:sp>
        <p:nvSpPr>
          <p:cNvPr id="40" name="Espaço Reservado para Texto 9">
            <a:extLst>
              <a:ext uri="{FF2B5EF4-FFF2-40B4-BE49-F238E27FC236}">
                <a16:creationId xmlns:a16="http://schemas.microsoft.com/office/drawing/2014/main" id="{B23EFB01-A70B-50E0-7759-117C426F818A}"/>
              </a:ext>
            </a:extLst>
          </p:cNvPr>
          <p:cNvSpPr txBox="1">
            <a:spLocks/>
          </p:cNvSpPr>
          <p:nvPr/>
        </p:nvSpPr>
        <p:spPr>
          <a:xfrm>
            <a:off x="7074697" y="3920265"/>
            <a:ext cx="1708782" cy="35096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t-BR" sz="1400" kern="0" dirty="0" err="1"/>
              <a:t>Groovy</a:t>
            </a:r>
            <a:br>
              <a:rPr lang="pt-BR" sz="1400" kern="0" dirty="0"/>
            </a:br>
            <a:r>
              <a:rPr lang="pt-BR" sz="1400" kern="0" dirty="0" err="1"/>
              <a:t>Kotlin</a:t>
            </a:r>
            <a:br>
              <a:rPr lang="pt-BR" sz="1400" kern="0" dirty="0"/>
            </a:br>
            <a:endParaRPr lang="pt-BR" sz="1400" kern="0" dirty="0"/>
          </a:p>
        </p:txBody>
      </p:sp>
    </p:spTree>
    <p:extLst>
      <p:ext uri="{BB962C8B-B14F-4D97-AF65-F5344CB8AC3E}">
        <p14:creationId xmlns:p14="http://schemas.microsoft.com/office/powerpoint/2010/main" val="1889431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19065" y="103862"/>
            <a:ext cx="5048535" cy="4615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97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é</a:t>
            </a:r>
            <a:br>
              <a:rPr lang="pt-BR" sz="3497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</a:br>
            <a:endParaRPr lang="pt-BR" sz="3497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91A3AD"/>
                </a:solidFill>
                <a:latin typeface="Gotham HTF Light"/>
                <a:cs typeface="Gotham HTF Light"/>
              </a:rPr>
              <a:t>Ferramenta de gerenciamento e automação de construção (build) de projetos.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91A3AD"/>
                </a:solidFill>
                <a:latin typeface="Gotham HTF Light"/>
                <a:cs typeface="Gotham HTF Light"/>
              </a:rPr>
              <a:t>Ferramentas que facilitam o desenvolvimento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91A3AD"/>
                </a:solidFill>
                <a:latin typeface="Gotham HTF Light"/>
                <a:cs typeface="Gotham HTF Light"/>
              </a:rPr>
              <a:t>Ajuda no CI/CD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91A3AD"/>
                </a:solidFill>
                <a:latin typeface="Gotham HTF Light"/>
                <a:cs typeface="Gotham HTF Light"/>
              </a:rPr>
              <a:t>Facilita o gerenciamento de dependências </a:t>
            </a: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1" y="17449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784" y="2571750"/>
            <a:ext cx="2018746" cy="239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9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19065" y="103862"/>
            <a:ext cx="5048535" cy="493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97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Para que serve?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91A3AD"/>
                </a:solidFill>
                <a:latin typeface="Gotham HTF Light"/>
                <a:cs typeface="Gotham HTF Light"/>
              </a:rPr>
              <a:t>Compilar aplicações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91A3AD"/>
                </a:solidFill>
                <a:latin typeface="Gotham HTF Light"/>
                <a:cs typeface="Gotham HTF Light"/>
              </a:rPr>
              <a:t>Gerenciar dependências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91A3AD"/>
                </a:solidFill>
                <a:latin typeface="Gotham HTF Light"/>
                <a:cs typeface="Gotham HTF Light"/>
              </a:rPr>
              <a:t>Baixar.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91A3AD"/>
                </a:solidFill>
                <a:latin typeface="Gotham HTF Light"/>
                <a:cs typeface="Gotham HTF Light"/>
              </a:rPr>
              <a:t>Atualizar.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91A3AD"/>
                </a:solidFill>
                <a:latin typeface="Gotham HTF Light"/>
                <a:cs typeface="Gotham HTF Light"/>
              </a:rPr>
              <a:t>Gerar pacotes (</a:t>
            </a:r>
            <a:r>
              <a:rPr lang="pt-BR" sz="2800" dirty="0" err="1">
                <a:solidFill>
                  <a:srgbClr val="91A3AD"/>
                </a:solidFill>
                <a:latin typeface="Gotham HTF Light"/>
                <a:cs typeface="Gotham HTF Light"/>
              </a:rPr>
              <a:t>jar</a:t>
            </a:r>
            <a:r>
              <a:rPr lang="pt-BR" sz="2800" dirty="0">
                <a:solidFill>
                  <a:srgbClr val="91A3AD"/>
                </a:solidFill>
                <a:latin typeface="Gotham HTF Light"/>
                <a:cs typeface="Gotham HTF Light"/>
              </a:rPr>
              <a:t>, </a:t>
            </a:r>
            <a:r>
              <a:rPr lang="pt-BR" sz="2800" dirty="0" err="1">
                <a:solidFill>
                  <a:srgbClr val="91A3AD"/>
                </a:solidFill>
                <a:latin typeface="Gotham HTF Light"/>
                <a:cs typeface="Gotham HTF Light"/>
              </a:rPr>
              <a:t>war</a:t>
            </a:r>
            <a:r>
              <a:rPr lang="pt-BR" sz="2800" dirty="0">
                <a:solidFill>
                  <a:srgbClr val="91A3AD"/>
                </a:solidFill>
                <a:latin typeface="Gotham HTF Light"/>
                <a:cs typeface="Gotham HTF Light"/>
              </a:rPr>
              <a:t>, zip, Docker, </a:t>
            </a:r>
            <a:r>
              <a:rPr lang="pt-BR" sz="2800" dirty="0" err="1">
                <a:solidFill>
                  <a:srgbClr val="91A3AD"/>
                </a:solidFill>
                <a:latin typeface="Gotham HTF Light"/>
                <a:cs typeface="Gotham HTF Light"/>
              </a:rPr>
              <a:t>etc</a:t>
            </a:r>
            <a:r>
              <a:rPr lang="pt-BR" sz="2800" dirty="0">
                <a:solidFill>
                  <a:srgbClr val="91A3AD"/>
                </a:solidFill>
                <a:latin typeface="Gotham HTF Light"/>
                <a:cs typeface="Gotham HTF Light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91A3AD"/>
                </a:solidFill>
                <a:latin typeface="Gotham HTF Light"/>
                <a:cs typeface="Gotham HTF Light"/>
              </a:rPr>
              <a:t>Rodar testes (unitários, integração)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91A3AD"/>
                </a:solidFill>
                <a:latin typeface="Gotham HTF Light"/>
                <a:cs typeface="Gotham HTF Light"/>
              </a:rPr>
              <a:t>Gerenciar versão do projeto.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91A3AD"/>
                </a:solidFill>
                <a:latin typeface="Gotham HTF Light"/>
                <a:cs typeface="Gotham HTF Light"/>
              </a:rPr>
              <a:t>Gerar relatórios</a:t>
            </a: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71" y="17449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784" y="2571750"/>
            <a:ext cx="2018746" cy="239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9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19065" y="103862"/>
            <a:ext cx="5048535" cy="630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97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Como funciona? (</a:t>
            </a:r>
            <a:r>
              <a:rPr lang="pt-BR" sz="3497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maven</a:t>
            </a:r>
            <a:r>
              <a:rPr lang="pt-BR" sz="3497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)</a:t>
            </a: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71" y="17449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784" y="2571750"/>
            <a:ext cx="2018746" cy="2397260"/>
          </a:xfrm>
          <a:prstGeom prst="rect">
            <a:avLst/>
          </a:prstGeom>
        </p:spPr>
      </p:pic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103E6BF3-255C-29A7-8938-D40157D54D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895350"/>
            <a:ext cx="6629400" cy="408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92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19065" y="103862"/>
            <a:ext cx="6133848" cy="630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97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Como funciona? (</a:t>
            </a:r>
            <a:r>
              <a:rPr lang="pt-BR" sz="3497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maven</a:t>
            </a:r>
            <a:r>
              <a:rPr lang="pt-BR" sz="3497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)</a:t>
            </a: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71" y="17449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784" y="2571750"/>
            <a:ext cx="2018746" cy="239726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A8C995F-8E2F-5712-7C6D-7225D4B68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291" y="1047750"/>
            <a:ext cx="4839565" cy="347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29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28923</TotalTime>
  <Words>700</Words>
  <Application>Microsoft Office PowerPoint</Application>
  <PresentationFormat>Apresentação na tela (16:9)</PresentationFormat>
  <Paragraphs>166</Paragraphs>
  <Slides>28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4" baseType="lpstr">
      <vt:lpstr>Arial</vt:lpstr>
      <vt:lpstr>Calibri</vt:lpstr>
      <vt:lpstr>Gotham HTF</vt:lpstr>
      <vt:lpstr>Gotham HTF Light</vt:lpstr>
      <vt:lpstr>Gotham HTF Medium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Maíra Fernandes Palácios</dc:creator>
  <cp:lastModifiedBy>Felipe Cabrini</cp:lastModifiedBy>
  <cp:revision>661</cp:revision>
  <cp:lastPrinted>2018-07-02T20:18:36Z</cp:lastPrinted>
  <dcterms:created xsi:type="dcterms:W3CDTF">2018-06-21T14:25:56Z</dcterms:created>
  <dcterms:modified xsi:type="dcterms:W3CDTF">2023-02-18T02:46:59Z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2018-06-21T00:00:00Z</vt:filetime>
  </property>
  <property fmtid="{D5CDD505-2E9C-101B-9397-08002B2CF9AE}" pid="3" name="Creator">
    <vt:lpwstr>Google</vt:lpwstr>
  </property>
  <property fmtid="{D5CDD505-2E9C-101B-9397-08002B2CF9AE}" pid="4" name="LastSaved">
    <vt:filetime>2018-06-21T00:00:00Z</vt:filetime>
  </property>
</Properties>
</file>